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3004800" cy="9753600"/>
  <p:notesSz cx="6858000" cy="9144000"/>
  <p:defaultTextStyle>
    <a:lvl1pPr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1pPr>
    <a:lvl2pPr indent="228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2pPr>
    <a:lvl3pPr indent="457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3pPr>
    <a:lvl4pPr indent="685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4pPr>
    <a:lvl5pPr indent="9144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5pPr>
    <a:lvl6pPr indent="11430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6pPr>
    <a:lvl7pPr indent="1371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7pPr>
    <a:lvl8pPr indent="1600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8pPr>
    <a:lvl9pPr indent="1828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344" y="2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751669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2" indent="0" defTabSz="939728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Serves as the basis for subsequent assessment &amp; intervention</a:t>
            </a:r>
          </a:p>
        </p:txBody>
      </p:sp>
    </p:spTree>
    <p:extLst>
      <p:ext uri="{BB962C8B-B14F-4D97-AF65-F5344CB8AC3E}">
        <p14:creationId xmlns:p14="http://schemas.microsoft.com/office/powerpoint/2010/main" val="188238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2" indent="0" defTabSz="939728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Bloodwork, vaccines, heartworm tests, other labwork</a:t>
            </a:r>
          </a:p>
        </p:txBody>
      </p:sp>
    </p:spTree>
    <p:extLst>
      <p:ext uri="{BB962C8B-B14F-4D97-AF65-F5344CB8AC3E}">
        <p14:creationId xmlns:p14="http://schemas.microsoft.com/office/powerpoint/2010/main" val="404264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69864" defTabSz="939728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Avoid too technical or too infantile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1" indent="469864" defTabSz="939728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Help them to feel comfortable sharing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61821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8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Type of food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Treats?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Amount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Frequency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Recent changes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Dietary Indiscretion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28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Type of environment may narrow list of potential causes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Outdoor or indoor?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Multiple animals?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Rural or urban?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Exposure to known toxins?</a:t>
            </a:r>
          </a:p>
        </p:txBody>
      </p:sp>
    </p:spTree>
    <p:extLst>
      <p:ext uri="{BB962C8B-B14F-4D97-AF65-F5344CB8AC3E}">
        <p14:creationId xmlns:p14="http://schemas.microsoft.com/office/powerpoint/2010/main" val="25097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6199" lvl="0" indent="-176199" defTabSz="914400">
              <a:lnSpc>
                <a:spcPct val="90000"/>
              </a:lnSpc>
              <a:buSzPct val="100000"/>
              <a:buFont typeface="Arial"/>
              <a:buChar char="•"/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Can provide valuable information related to current problem.</a:t>
            </a:r>
          </a:p>
          <a:p>
            <a:pPr marL="176199" lvl="0" indent="-176199" defTabSz="914400">
              <a:lnSpc>
                <a:spcPct val="90000"/>
              </a:lnSpc>
              <a:buSzPct val="100000"/>
              <a:buFont typeface="Arial"/>
              <a:buChar char="•"/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Determine any other medical problems than chief complaint</a:t>
            </a:r>
          </a:p>
          <a:p>
            <a:pPr marL="176199" lvl="0" indent="-176199" defTabSz="914400">
              <a:lnSpc>
                <a:spcPct val="90000"/>
              </a:lnSpc>
              <a:buSzPct val="100000"/>
              <a:buFont typeface="Arial"/>
              <a:buChar char="•"/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Answers may alter list of differential diagnoses. </a:t>
            </a:r>
          </a:p>
        </p:txBody>
      </p:sp>
    </p:spTree>
    <p:extLst>
      <p:ext uri="{BB962C8B-B14F-4D97-AF65-F5344CB8AC3E}">
        <p14:creationId xmlns:p14="http://schemas.microsoft.com/office/powerpoint/2010/main" val="3057124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900" u="sng" dirty="0">
                <a:latin typeface="Calibri"/>
                <a:ea typeface="Calibri"/>
                <a:cs typeface="Calibri"/>
                <a:sym typeface="Calibri"/>
              </a:rPr>
              <a:t>Lyme</a:t>
            </a:r>
            <a:r>
              <a:rPr sz="1900" dirty="0">
                <a:latin typeface="Calibri"/>
                <a:ea typeface="Calibri"/>
                <a:cs typeface="Calibri"/>
                <a:sym typeface="Calibri"/>
              </a:rPr>
              <a:t> disease is caused by the bacterium </a:t>
            </a:r>
            <a:r>
              <a:rPr sz="1900" dirty="0" err="1">
                <a:latin typeface="Calibri"/>
                <a:ea typeface="Calibri"/>
                <a:cs typeface="Calibri"/>
                <a:sym typeface="Calibri"/>
              </a:rPr>
              <a:t>Borrelia</a:t>
            </a:r>
            <a:r>
              <a:rPr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900" dirty="0" err="1">
                <a:latin typeface="Calibri"/>
                <a:ea typeface="Calibri"/>
                <a:cs typeface="Calibri"/>
                <a:sym typeface="Calibri"/>
              </a:rPr>
              <a:t>burgdorferi</a:t>
            </a:r>
            <a:r>
              <a:rPr sz="1900" dirty="0">
                <a:latin typeface="Calibri"/>
                <a:ea typeface="Calibri"/>
                <a:cs typeface="Calibri"/>
                <a:sym typeface="Calibri"/>
              </a:rPr>
              <a:t> and is transmitted to humans through the bite of infected blacklegged ticks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900" u="sng" dirty="0">
                <a:latin typeface="Calibri"/>
                <a:ea typeface="Calibri"/>
                <a:cs typeface="Calibri"/>
                <a:sym typeface="Calibri"/>
              </a:rPr>
              <a:t>Leptospirosis</a:t>
            </a:r>
            <a:r>
              <a:rPr sz="1900" dirty="0">
                <a:latin typeface="Calibri"/>
                <a:ea typeface="Calibri"/>
                <a:cs typeface="Calibri"/>
                <a:sym typeface="Calibri"/>
              </a:rPr>
              <a:t> is one of the most common, widespread, and underdiagnosed infections transmitted from animals to humans, with the principal source of human infection being the rat.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900" dirty="0">
                <a:latin typeface="Calibri"/>
                <a:ea typeface="Calibri"/>
                <a:cs typeface="Calibri"/>
                <a:sym typeface="Calibri"/>
              </a:rPr>
              <a:t>Leptospirosis is acquired through direct or indirect contact with the urine of an infected animal. The spirochete most commonly enters through abrasions in the skin or through the conjunctiva</a:t>
            </a:r>
          </a:p>
        </p:txBody>
      </p:sp>
    </p:spTree>
    <p:extLst>
      <p:ext uri="{BB962C8B-B14F-4D97-AF65-F5344CB8AC3E}">
        <p14:creationId xmlns:p14="http://schemas.microsoft.com/office/powerpoint/2010/main" val="229999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5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7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5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7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8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8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C5819-AC16-48BC-B592-E48D8C64AD4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kennelclub.org.uk/item/54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600" b="1"/>
            </a:lvl1pPr>
          </a:lstStyle>
          <a:p>
            <a:pPr lvl="0"/>
            <a:r>
              <a:rPr lang="en-US" smtClean="0"/>
              <a:t>Taking a Patient History</a:t>
            </a:r>
            <a:endParaRPr lang="en-US" dirty="0"/>
          </a:p>
        </p:txBody>
      </p:sp>
      <p:sp>
        <p:nvSpPr>
          <p:cNvPr id="36" name="Shape 36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00"/>
              </a:spcBef>
              <a:defRPr sz="3400"/>
            </a:lvl1pPr>
          </a:lstStyle>
          <a:p>
            <a:pPr lvl="0"/>
            <a:r>
              <a:rPr lang="fr-FR" smtClean="0"/>
              <a:t>CTVT: Chapter 7 (pp. 221-226)</a:t>
            </a:r>
            <a:endParaRPr lang="fr-FR"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12"/>
          </p:nvPr>
        </p:nvSpPr>
        <p:spPr>
          <a:xfrm>
            <a:off x="0" y="9359900"/>
            <a:ext cx="2286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000" b="1"/>
              <a:t>Asking the Right Questions</a:t>
            </a:r>
          </a:p>
        </p:txBody>
      </p:sp>
      <p:sp>
        <p:nvSpPr>
          <p:cNvPr id="99" name="Shape 99"/>
          <p:cNvSpPr>
            <a:spLocks noGrp="1"/>
          </p:cNvSpPr>
          <p:nvPr>
            <p:ph idx="1"/>
          </p:nvPr>
        </p:nvSpPr>
        <p:spPr>
          <a:xfrm>
            <a:off x="1082809" y="2628900"/>
            <a:ext cx="10839182" cy="6477000"/>
          </a:xfrm>
          <a:prstGeom prst="rect">
            <a:avLst/>
          </a:prstGeom>
        </p:spPr>
        <p:txBody>
          <a:bodyPr/>
          <a:lstStyle/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Clients may be difficult to keep on topic</a:t>
            </a:r>
          </a:p>
          <a:p>
            <a:pPr marL="955158" lvl="1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May be shy or intimidated</a:t>
            </a:r>
          </a:p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Someone other than the owner may bring pet in</a:t>
            </a:r>
          </a:p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Questions should be unbiased</a:t>
            </a:r>
          </a:p>
          <a:p>
            <a:pPr marL="955158" lvl="1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“Leading questions” – Predetermined answers</a:t>
            </a:r>
          </a:p>
          <a:p>
            <a:pPr marL="955158" lvl="1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Clients want to please - May answer “yes” always</a:t>
            </a:r>
          </a:p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Listen for what the owner doesn’t say as well as what is said</a:t>
            </a:r>
          </a:p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Inaccurate information can be worse than obtaining no history at all!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500" b="1" dirty="0"/>
              <a:t>Examples of Questions</a:t>
            </a:r>
          </a:p>
        </p:txBody>
      </p:sp>
      <p:sp>
        <p:nvSpPr>
          <p:cNvPr id="103" name="Shape 103"/>
          <p:cNvSpPr>
            <a:spLocks noGrp="1"/>
          </p:cNvSpPr>
          <p:nvPr>
            <p:ph idx="1"/>
          </p:nvPr>
        </p:nvSpPr>
        <p:spPr>
          <a:xfrm>
            <a:off x="481916" y="2444696"/>
            <a:ext cx="11709401" cy="6477001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46056"/>
                </a:solidFill>
              </a:rPr>
              <a:t>Which is preferred?</a:t>
            </a:r>
          </a:p>
          <a:p>
            <a:pPr marL="905539" lvl="1" indent="-372139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“Have you noticed any coughing or sneezing?”</a:t>
            </a:r>
          </a:p>
          <a:p>
            <a:pPr marL="905539" lvl="1" indent="-372139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“What behavior have you seen that is unusual?”</a:t>
            </a:r>
          </a:p>
          <a:p>
            <a:pPr marL="0" lvl="1" indent="5334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400" dirty="0">
              <a:solidFill>
                <a:srgbClr val="546056"/>
              </a:solidFill>
            </a:endParaRPr>
          </a:p>
          <a:p>
            <a:pPr marL="905539" lvl="1" indent="-372139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“Is Ginger eating normally?”</a:t>
            </a:r>
          </a:p>
          <a:p>
            <a:pPr marL="905539" lvl="1" indent="-372139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“How has Ginger been eating?”</a:t>
            </a:r>
          </a:p>
          <a:p>
            <a:pPr marL="905539" lvl="1" indent="-372139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sz="3400" dirty="0">
              <a:solidFill>
                <a:srgbClr val="546056"/>
              </a:solidFill>
            </a:endParaRPr>
          </a:p>
          <a:p>
            <a:pPr marL="905539" lvl="1" indent="-372139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“You’re not feeding her table scraps, are you?”</a:t>
            </a:r>
          </a:p>
          <a:p>
            <a:pPr marL="905539" lvl="1" indent="-372139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“Name all the food that she typically eats.”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25.jpeg" descr="2FT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335" y="552450"/>
            <a:ext cx="11022330" cy="843264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47700" y="5036"/>
            <a:ext cx="11709400" cy="2032001"/>
          </a:xfrm>
          <a:prstGeom prst="rect">
            <a:avLst/>
          </a:prstGeom>
        </p:spPr>
        <p:txBody>
          <a:bodyPr/>
          <a:lstStyle>
            <a:lvl1pPr>
              <a:defRPr sz="65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500" b="1"/>
              <a:t>Parts of  A History</a:t>
            </a:r>
          </a:p>
        </p:txBody>
      </p:sp>
      <p:sp>
        <p:nvSpPr>
          <p:cNvPr id="111" name="Shape 111"/>
          <p:cNvSpPr>
            <a:spLocks noGrp="1"/>
          </p:cNvSpPr>
          <p:nvPr>
            <p:ph idx="1"/>
          </p:nvPr>
        </p:nvSpPr>
        <p:spPr>
          <a:xfrm>
            <a:off x="758222" y="2481536"/>
            <a:ext cx="6079019" cy="6477001"/>
          </a:xfrm>
          <a:prstGeom prst="rect">
            <a:avLst/>
          </a:prstGeom>
        </p:spPr>
        <p:txBody>
          <a:bodyPr/>
          <a:lstStyle/>
          <a:p>
            <a:pPr marL="485766" lvl="0" indent="-485766" defTabSz="519937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16" dirty="0" err="1">
                <a:solidFill>
                  <a:srgbClr val="546056"/>
                </a:solidFill>
              </a:rPr>
              <a:t>Signalment</a:t>
            </a:r>
            <a:endParaRPr sz="3916" dirty="0">
              <a:solidFill>
                <a:srgbClr val="546056"/>
              </a:solidFill>
            </a:endParaRPr>
          </a:p>
          <a:p>
            <a:pPr marL="485766" lvl="0" indent="-485766" defTabSz="519937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16" dirty="0">
                <a:solidFill>
                  <a:srgbClr val="546056"/>
                </a:solidFill>
              </a:rPr>
              <a:t>Background information</a:t>
            </a:r>
          </a:p>
          <a:p>
            <a:pPr marL="485766" lvl="0" indent="-485766" defTabSz="519937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16" dirty="0">
                <a:solidFill>
                  <a:srgbClr val="546056"/>
                </a:solidFill>
              </a:rPr>
              <a:t>Medical/surgical history</a:t>
            </a:r>
          </a:p>
          <a:p>
            <a:pPr marL="485766" lvl="0" indent="-485766" defTabSz="519937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16" dirty="0">
                <a:solidFill>
                  <a:srgbClr val="546056"/>
                </a:solidFill>
              </a:rPr>
              <a:t>Presenting complaint</a:t>
            </a:r>
          </a:p>
          <a:p>
            <a:pPr marL="485766" lvl="0" indent="-485766" defTabSz="519937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16" dirty="0">
                <a:solidFill>
                  <a:srgbClr val="546056"/>
                </a:solidFill>
              </a:rPr>
              <a:t>Last normal</a:t>
            </a:r>
          </a:p>
          <a:p>
            <a:pPr marL="485766" lvl="0" indent="-485766" defTabSz="519937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16" dirty="0">
                <a:solidFill>
                  <a:srgbClr val="546056"/>
                </a:solidFill>
              </a:rPr>
              <a:t>Medications</a:t>
            </a:r>
          </a:p>
          <a:p>
            <a:pPr marL="485766" lvl="0" indent="-485766" defTabSz="519937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16" dirty="0">
                <a:solidFill>
                  <a:srgbClr val="546056"/>
                </a:solidFill>
              </a:rPr>
              <a:t>Body systems review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5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500" b="1"/>
              <a:t>Signalment</a:t>
            </a:r>
          </a:p>
        </p:txBody>
      </p:sp>
      <p:sp>
        <p:nvSpPr>
          <p:cNvPr id="116" name="Shape 116"/>
          <p:cNvSpPr>
            <a:spLocks noGrp="1"/>
          </p:cNvSpPr>
          <p:nvPr>
            <p:ph idx="1"/>
          </p:nvPr>
        </p:nvSpPr>
        <p:spPr>
          <a:xfrm>
            <a:off x="850324" y="2960467"/>
            <a:ext cx="11709401" cy="6477001"/>
          </a:xfrm>
          <a:prstGeom prst="rect">
            <a:avLst/>
          </a:prstGeom>
        </p:spPr>
        <p:txBody>
          <a:bodyPr anchor="t"/>
          <a:lstStyle/>
          <a:p>
            <a:pPr marL="395653" lvl="0" indent="-39565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Detailed description of characteristics</a:t>
            </a:r>
          </a:p>
          <a:p>
            <a:pPr marL="395653" lvl="0" indent="-39565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Includes:</a:t>
            </a:r>
          </a:p>
          <a:p>
            <a:pPr marL="929053" lvl="1" indent="-39565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Age</a:t>
            </a:r>
          </a:p>
          <a:p>
            <a:pPr marL="929053" lvl="1" indent="-39565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Breed (dominant, if mixed)</a:t>
            </a:r>
          </a:p>
          <a:p>
            <a:pPr marL="929053" lvl="1" indent="-39565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Sex</a:t>
            </a:r>
          </a:p>
          <a:p>
            <a:pPr marL="929053" lvl="1" indent="-39565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Reproductive Status</a:t>
            </a:r>
          </a:p>
          <a:p>
            <a:pPr marL="0" lvl="1" indent="5334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546056"/>
              </a:solidFill>
            </a:endParaRPr>
          </a:p>
          <a:p>
            <a:pPr marL="929053" lvl="1" indent="-39565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546056"/>
              </a:solidFill>
            </a:endParaRPr>
          </a:p>
          <a:p>
            <a:pPr marL="285750" lvl="0" indent="-28575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i="1"/>
              <a:t>Why is signalment important?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647700" y="5036"/>
            <a:ext cx="11709400" cy="2032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000" b="1" dirty="0"/>
              <a:t>Cancer-related Mortality by Breed </a:t>
            </a:r>
            <a:r>
              <a:rPr sz="5000" b="1" dirty="0" smtClean="0"/>
              <a:t> </a:t>
            </a:r>
            <a:endParaRPr sz="5000" b="1" dirty="0"/>
          </a:p>
        </p:txBody>
      </p:sp>
      <p:sp>
        <p:nvSpPr>
          <p:cNvPr id="121" name="Shape 121"/>
          <p:cNvSpPr>
            <a:spLocks noGrp="1"/>
          </p:cNvSpPr>
          <p:nvPr>
            <p:ph idx="1"/>
          </p:nvPr>
        </p:nvSpPr>
        <p:spPr>
          <a:xfrm>
            <a:off x="924005" y="3236773"/>
            <a:ext cx="4756781" cy="6477001"/>
          </a:xfrm>
          <a:prstGeom prst="rect">
            <a:avLst/>
          </a:prstGeom>
        </p:spPr>
        <p:txBody>
          <a:bodyPr anchor="t"/>
          <a:lstStyle/>
          <a:p>
            <a:pPr marL="0" lvl="0" indent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46056"/>
                </a:solidFill>
              </a:rPr>
              <a:t>Cancer accounted for 27% of total deaths</a:t>
            </a:r>
          </a:p>
          <a:p>
            <a:pPr marL="504264" lvl="0" indent="-504264">
              <a:lnSpc>
                <a:spcPct val="80000"/>
              </a:lnSpc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46056"/>
              </a:solidFill>
            </a:endParaRP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546056"/>
              </a:solidFill>
            </a:endParaRPr>
          </a:p>
          <a:p>
            <a:pPr marL="504264" lvl="0" indent="-504264">
              <a:lnSpc>
                <a:spcPct val="80000"/>
              </a:lnSpc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546056"/>
              </a:solidFill>
            </a:endParaRP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546056"/>
              </a:solidFill>
            </a:endParaRP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46056"/>
                </a:solidFill>
              </a:rPr>
              <a:t>Source: Kennel Club/British Small Animal Veterinary Association Scientific Committee</a:t>
            </a:r>
            <a:r>
              <a:rPr sz="2400">
                <a:solidFill>
                  <a:srgbClr val="FF9300"/>
                </a:solidFill>
              </a:rPr>
              <a:t>. Purebred Dog Health Survey 2004, </a:t>
            </a:r>
            <a:r>
              <a:rPr sz="2400">
                <a:solidFill>
                  <a:srgbClr val="FF9300"/>
                </a:solidFill>
                <a:hlinkClick r:id="rId3"/>
              </a:rPr>
              <a:t>http://www.thekennelclub.org.uk/item/549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24" name="Group 124"/>
          <p:cNvGrpSpPr/>
          <p:nvPr/>
        </p:nvGrpSpPr>
        <p:grpSpPr>
          <a:xfrm>
            <a:off x="6050354" y="1409734"/>
            <a:ext cx="6388104" cy="8003608"/>
            <a:chOff x="0" y="0"/>
            <a:chExt cx="6388102" cy="8003606"/>
          </a:xfrm>
        </p:grpSpPr>
        <p:sp>
          <p:nvSpPr>
            <p:cNvPr id="122" name="Shape 122"/>
            <p:cNvSpPr/>
            <p:nvPr/>
          </p:nvSpPr>
          <p:spPr>
            <a:xfrm>
              <a:off x="0" y="0"/>
              <a:ext cx="6388103" cy="8003607"/>
            </a:xfrm>
            <a:prstGeom prst="rect">
              <a:avLst/>
            </a:prstGeom>
            <a:solidFill>
              <a:srgbClr val="F7DD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800" b="1">
                  <a:solidFill>
                    <a:srgbClr val="F5F8EB"/>
                  </a:solidFill>
                </a:defRPr>
              </a:pPr>
              <a:endParaRPr/>
            </a:p>
          </p:txBody>
        </p:sp>
        <p:pic>
          <p:nvPicPr>
            <p:cNvPr id="123" name="image14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388103" cy="8003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/>
              <a:t>Background Info to Gather</a:t>
            </a:r>
          </a:p>
        </p:txBody>
      </p:sp>
      <p:sp>
        <p:nvSpPr>
          <p:cNvPr id="128" name="Shape 128"/>
          <p:cNvSpPr>
            <a:spLocks noGrp="1"/>
          </p:cNvSpPr>
          <p:nvPr>
            <p:ph idx="1"/>
          </p:nvPr>
        </p:nvSpPr>
        <p:spPr>
          <a:xfrm>
            <a:off x="887165" y="2297332"/>
            <a:ext cx="7532935" cy="7062568"/>
          </a:xfrm>
          <a:prstGeom prst="rect">
            <a:avLst/>
          </a:prstGeom>
        </p:spPr>
        <p:txBody>
          <a:bodyPr/>
          <a:lstStyle/>
          <a:p>
            <a:pPr marL="520995" lvl="0" indent="-520995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546056"/>
                </a:solidFill>
              </a:rPr>
              <a:t>How long owned &amp; where obtained</a:t>
            </a:r>
          </a:p>
          <a:p>
            <a:pPr marL="1004776" lvl="1" indent="-471376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46056"/>
                </a:solidFill>
              </a:rPr>
              <a:t>Breeder or other source?</a:t>
            </a:r>
          </a:p>
          <a:p>
            <a:pPr marL="520995" lvl="0" indent="-520995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546056"/>
                </a:solidFill>
              </a:rPr>
              <a:t>Previous medical problems</a:t>
            </a:r>
          </a:p>
          <a:p>
            <a:pPr marL="520995" lvl="0" indent="-520995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546056"/>
                </a:solidFill>
              </a:rPr>
              <a:t>Recent travel outside area</a:t>
            </a:r>
          </a:p>
          <a:p>
            <a:pPr marL="520995" lvl="0" indent="-520995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546056"/>
                </a:solidFill>
              </a:rPr>
              <a:t>Where is pet kept?</a:t>
            </a:r>
          </a:p>
          <a:p>
            <a:pPr marL="520995" lvl="0" indent="-520995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546056"/>
                </a:solidFill>
              </a:rPr>
              <a:t>Normal routine</a:t>
            </a:r>
          </a:p>
          <a:p>
            <a:pPr marL="520995" lvl="0" indent="-520995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546056"/>
                </a:solidFill>
              </a:rPr>
              <a:t>Dietary history</a:t>
            </a:r>
          </a:p>
          <a:p>
            <a:pPr marL="1004776" lvl="1" indent="-471376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46056"/>
                </a:solidFill>
              </a:rPr>
              <a:t>Indiscretions?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/>
              <a:t>Background Info to Gather</a:t>
            </a:r>
          </a:p>
        </p:txBody>
      </p:sp>
      <p:sp>
        <p:nvSpPr>
          <p:cNvPr id="134" name="Shape 134"/>
          <p:cNvSpPr>
            <a:spLocks noGrp="1"/>
          </p:cNvSpPr>
          <p:nvPr>
            <p:ph idx="1"/>
          </p:nvPr>
        </p:nvSpPr>
        <p:spPr>
          <a:xfrm>
            <a:off x="0" y="2841130"/>
            <a:ext cx="11709401" cy="6477001"/>
          </a:xfrm>
          <a:prstGeom prst="rect">
            <a:avLst/>
          </a:prstGeom>
        </p:spPr>
        <p:txBody>
          <a:bodyPr anchor="t"/>
          <a:lstStyle/>
          <a:p>
            <a:pPr marL="1004776" lvl="1" indent="-471376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546056"/>
                </a:solidFill>
              </a:rPr>
              <a:t>Preventive care</a:t>
            </a:r>
          </a:p>
          <a:p>
            <a:pPr marL="1513367" lvl="2" indent="-446567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546056"/>
                </a:solidFill>
              </a:rPr>
              <a:t>Vaccines</a:t>
            </a:r>
          </a:p>
          <a:p>
            <a:pPr marL="1513367" lvl="2" indent="-446567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546056"/>
                </a:solidFill>
              </a:rPr>
              <a:t>Heartworm &amp; flea prevention</a:t>
            </a:r>
          </a:p>
          <a:p>
            <a:pPr marL="2021958" lvl="3" indent="-421758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546056"/>
                </a:solidFill>
              </a:rPr>
              <a:t>Timeliness?</a:t>
            </a:r>
          </a:p>
          <a:p>
            <a:pPr marL="1004776" lvl="1" indent="-471376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546056"/>
                </a:solidFill>
              </a:rPr>
              <a:t>Behavioral information</a:t>
            </a:r>
          </a:p>
          <a:p>
            <a:pPr marL="1513367" lvl="2" indent="-446567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546056"/>
                </a:solidFill>
              </a:rPr>
              <a:t>Normal or changes related to illness</a:t>
            </a:r>
          </a:p>
          <a:p>
            <a:pPr marL="2021958" lvl="3" indent="-421758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546056"/>
                </a:solidFill>
              </a:rPr>
              <a:t>Aggression, disorientation, unusual elimination, etc.</a:t>
            </a:r>
          </a:p>
          <a:p>
            <a:pPr marL="1513367" lvl="2" indent="-446567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546056"/>
                </a:solidFill>
              </a:rPr>
              <a:t>Can alert you to cautions towards staff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 dirty="0"/>
              <a:t>Background Info to Gather</a:t>
            </a:r>
          </a:p>
        </p:txBody>
      </p:sp>
      <p:sp>
        <p:nvSpPr>
          <p:cNvPr id="139" name="Shape 139"/>
          <p:cNvSpPr>
            <a:spLocks noGrp="1"/>
          </p:cNvSpPr>
          <p:nvPr>
            <p:ph idx="1"/>
          </p:nvPr>
        </p:nvSpPr>
        <p:spPr>
          <a:xfrm>
            <a:off x="463496" y="2628900"/>
            <a:ext cx="11709401" cy="6477000"/>
          </a:xfrm>
          <a:prstGeom prst="rect">
            <a:avLst/>
          </a:prstGeom>
        </p:spPr>
        <p:txBody>
          <a:bodyPr anchor="t"/>
          <a:lstStyle/>
          <a:p>
            <a:pPr marL="1004776" lvl="1" indent="-471376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46056"/>
                </a:solidFill>
              </a:rPr>
              <a:t>Household/environmental information</a:t>
            </a:r>
          </a:p>
          <a:p>
            <a:pPr marL="1513367" lvl="2" indent="-446567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Health of other animals</a:t>
            </a:r>
          </a:p>
          <a:p>
            <a:pPr marL="1513367" lvl="2" indent="-446567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Exposure to animals outside household</a:t>
            </a:r>
          </a:p>
          <a:p>
            <a:pPr marL="1513367" lvl="2" indent="-446567"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Exposure to toxins, human medications</a:t>
            </a:r>
          </a:p>
          <a:p>
            <a:pPr marL="1004776" lvl="1" indent="-471376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46056"/>
                </a:solidFill>
              </a:rPr>
              <a:t>Allergy history/adverse reactions</a:t>
            </a:r>
          </a:p>
          <a:p>
            <a:pPr marL="1513367" lvl="2" indent="-446567">
              <a:spcBef>
                <a:spcPts val="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Prior blood transfusion reactions</a:t>
            </a:r>
          </a:p>
          <a:p>
            <a:pPr marL="1004776" lvl="1" indent="-471376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46056"/>
                </a:solidFill>
              </a:rPr>
              <a:t>Reproductive history</a:t>
            </a:r>
          </a:p>
          <a:p>
            <a:pPr marL="1513367" lvl="2" indent="-446567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Age at spay/neuter</a:t>
            </a:r>
          </a:p>
          <a:p>
            <a:pPr marL="1513367" lvl="2" indent="-446567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Current or previous breeding</a:t>
            </a:r>
          </a:p>
          <a:p>
            <a:pPr marL="1513367" lvl="2" indent="-446567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Timing of most recent heat cycle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/>
              <a:t>Sago Palm Toxicity</a:t>
            </a:r>
          </a:p>
        </p:txBody>
      </p:sp>
      <p:sp>
        <p:nvSpPr>
          <p:cNvPr id="146" name="Shape 146"/>
          <p:cNvSpPr>
            <a:spLocks noGrp="1"/>
          </p:cNvSpPr>
          <p:nvPr>
            <p:ph idx="1"/>
          </p:nvPr>
        </p:nvSpPr>
        <p:spPr>
          <a:xfrm>
            <a:off x="647700" y="2499957"/>
            <a:ext cx="11709400" cy="6477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7401928" y="3106489"/>
            <a:ext cx="5167305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6700" lvl="0" indent="-215900" algn="l">
              <a:buSzPct val="8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/>
              <a:t>  </a:t>
            </a:r>
            <a:r>
              <a:rPr sz="3400"/>
              <a:t>Contains Cycasin</a:t>
            </a:r>
          </a:p>
          <a:p>
            <a:pPr marL="742757" lvl="1" indent="-209357" algn="l">
              <a:buSzPct val="8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/>
              <a:t>  Hepatotoxic (dogs)</a:t>
            </a:r>
          </a:p>
          <a:p>
            <a:pPr marL="260157" lvl="0" indent="-209357" algn="l">
              <a:buSzPct val="80000"/>
              <a:buChar char="•"/>
              <a:defRPr sz="1800">
                <a:solidFill>
                  <a:srgbClr val="000000"/>
                </a:solidFill>
              </a:defRPr>
            </a:pPr>
            <a:r>
              <a:rPr sz="3400"/>
              <a:t>  50-75% mortality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500" b="1"/>
              <a:t>Objectives</a:t>
            </a:r>
          </a:p>
        </p:txBody>
      </p:sp>
      <p:sp>
        <p:nvSpPr>
          <p:cNvPr id="41" name="Shape 41"/>
          <p:cNvSpPr>
            <a:spLocks noGrp="1"/>
          </p:cNvSpPr>
          <p:nvPr>
            <p:ph idx="1"/>
          </p:nvPr>
        </p:nvSpPr>
        <p:spPr>
          <a:xfrm>
            <a:off x="1007545" y="2463116"/>
            <a:ext cx="10553593" cy="6477001"/>
          </a:xfrm>
          <a:prstGeom prst="rect">
            <a:avLst/>
          </a:prstGeom>
        </p:spPr>
        <p:txBody>
          <a:bodyPr/>
          <a:lstStyle/>
          <a:p>
            <a:pPr marL="469392" lvl="0" indent="-469392" defTabSz="502412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>
                <a:solidFill>
                  <a:srgbClr val="546056"/>
                </a:solidFill>
              </a:rPr>
              <a:t>Understand the role of the veterinary technician in taking a patient history</a:t>
            </a:r>
          </a:p>
          <a:p>
            <a:pPr marL="469392" lvl="0" indent="-469392" defTabSz="502412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>
                <a:solidFill>
                  <a:srgbClr val="546056"/>
                </a:solidFill>
              </a:rPr>
              <a:t>Know the importance of signalment </a:t>
            </a:r>
          </a:p>
          <a:p>
            <a:pPr marL="469392" lvl="0" indent="-469392" defTabSz="502412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>
                <a:solidFill>
                  <a:srgbClr val="546056"/>
                </a:solidFill>
              </a:rPr>
              <a:t>Understand ins and outs of “working a room”</a:t>
            </a:r>
          </a:p>
          <a:p>
            <a:pPr marL="469392" lvl="0" indent="-469392" defTabSz="502412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>
                <a:solidFill>
                  <a:srgbClr val="546056"/>
                </a:solidFill>
              </a:rPr>
              <a:t>Know categories of information needed in a patient history and be able to list common questions</a:t>
            </a:r>
          </a:p>
          <a:p>
            <a:pPr marL="469392" lvl="0" indent="-469392" defTabSz="502412">
              <a:spcBef>
                <a:spcPts val="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>
                <a:solidFill>
                  <a:srgbClr val="546056"/>
                </a:solidFill>
              </a:rPr>
              <a:t>Understand what a leading question is, and how to gain accurate information from a client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12"/>
          </p:nvPr>
        </p:nvSpPr>
        <p:spPr>
          <a:xfrm>
            <a:off x="6381749" y="93599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09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90" b="1"/>
              <a:t>Patient Medical/Surgical History</a:t>
            </a:r>
          </a:p>
        </p:txBody>
      </p:sp>
      <p:sp>
        <p:nvSpPr>
          <p:cNvPr id="153" name="Shape 153"/>
          <p:cNvSpPr>
            <a:spLocks noGrp="1"/>
          </p:cNvSpPr>
          <p:nvPr>
            <p:ph idx="1"/>
          </p:nvPr>
        </p:nvSpPr>
        <p:spPr>
          <a:xfrm>
            <a:off x="647700" y="2628900"/>
            <a:ext cx="6950894" cy="6477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Medical:</a:t>
            </a:r>
          </a:p>
          <a:p>
            <a:pPr marL="955158" lvl="1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Recurrent bouts of similar problems</a:t>
            </a:r>
          </a:p>
          <a:p>
            <a:pPr marL="955158" lvl="1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Previous health problems</a:t>
            </a:r>
          </a:p>
          <a:p>
            <a:pPr lvl="0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Surgical:</a:t>
            </a:r>
          </a:p>
          <a:p>
            <a:pPr marL="955158" lvl="1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Past surgeries?</a:t>
            </a:r>
          </a:p>
          <a:p>
            <a:pPr marL="955158" lvl="1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Complications experienced?</a:t>
            </a:r>
          </a:p>
          <a:p>
            <a:pPr lvl="0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Trauma:</a:t>
            </a:r>
          </a:p>
          <a:p>
            <a:pPr marL="955158" lvl="1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Accidents in the past</a:t>
            </a:r>
          </a:p>
          <a:p>
            <a:pPr marL="1606550" lvl="2" indent="-539750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Owner habits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20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647700" y="5036"/>
            <a:ext cx="11709400" cy="2032001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/>
              <a:t>Presenting/Chief Complaint</a:t>
            </a:r>
          </a:p>
        </p:txBody>
      </p:sp>
      <p:sp>
        <p:nvSpPr>
          <p:cNvPr id="160" name="Shape 160"/>
          <p:cNvSpPr>
            <a:spLocks noGrp="1"/>
          </p:cNvSpPr>
          <p:nvPr>
            <p:ph idx="1"/>
          </p:nvPr>
        </p:nvSpPr>
        <p:spPr>
          <a:xfrm>
            <a:off x="905585" y="6478763"/>
            <a:ext cx="11709401" cy="2778386"/>
          </a:xfrm>
          <a:prstGeom prst="rect">
            <a:avLst/>
          </a:prstGeom>
        </p:spPr>
        <p:txBody>
          <a:bodyPr anchor="t"/>
          <a:lstStyle/>
          <a:p>
            <a:pPr marL="471376" lvl="0" indent="-47137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46056"/>
                </a:solidFill>
              </a:rPr>
              <a:t>Why are they here?</a:t>
            </a:r>
          </a:p>
          <a:p>
            <a:pPr marL="471376" lvl="0" indent="-47137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46056"/>
                </a:solidFill>
              </a:rPr>
              <a:t>Time is of the essence, if life-threatening</a:t>
            </a:r>
          </a:p>
          <a:p>
            <a:pPr marL="471376" lvl="0" indent="-47137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46056"/>
                </a:solidFill>
              </a:rPr>
              <a:t>Most important part of the history-taking process</a:t>
            </a:r>
          </a:p>
          <a:p>
            <a:pPr marL="471376" lvl="0" indent="-47137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46056"/>
                </a:solidFill>
              </a:rPr>
              <a:t>There may be more than one problem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/>
              <a:t>Last Normal?</a:t>
            </a:r>
          </a:p>
        </p:txBody>
      </p:sp>
      <p:sp>
        <p:nvSpPr>
          <p:cNvPr id="165" name="Shape 165"/>
          <p:cNvSpPr>
            <a:spLocks noGrp="1"/>
          </p:cNvSpPr>
          <p:nvPr>
            <p:ph idx="1"/>
          </p:nvPr>
        </p:nvSpPr>
        <p:spPr>
          <a:xfrm>
            <a:off x="445075" y="2942046"/>
            <a:ext cx="11364666" cy="6271499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Obtain detailed information about the chief complaint…</a:t>
            </a:r>
          </a:p>
          <a:p>
            <a:pPr marL="955158" lvl="1" indent="-421758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Duration/Timeline</a:t>
            </a:r>
          </a:p>
          <a:p>
            <a:pPr marL="955158" lvl="1" indent="-421758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Severity</a:t>
            </a:r>
          </a:p>
          <a:p>
            <a:pPr marL="955158" lvl="1" indent="-421758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Progression</a:t>
            </a:r>
          </a:p>
          <a:p>
            <a:pPr marL="1438939" lvl="2" indent="-372139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Helps in prioritizing problems</a:t>
            </a:r>
          </a:p>
          <a:p>
            <a:pPr marL="1438939" lvl="2" indent="-372139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Better/worse/the same</a:t>
            </a:r>
          </a:p>
          <a:p>
            <a:pPr marL="1438939" lvl="2" indent="-372139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Rapid worsening may mean aggressive therapy needed</a:t>
            </a:r>
          </a:p>
          <a:p>
            <a:pPr marL="955158" lvl="1" indent="-421758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Frequency/time of day</a:t>
            </a:r>
          </a:p>
          <a:p>
            <a:pPr marL="955158" lvl="1" indent="-421758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Triggers</a:t>
            </a:r>
          </a:p>
          <a:p>
            <a:pPr marL="955158" lvl="1" indent="-421758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46056"/>
                </a:solidFill>
              </a:rPr>
              <a:t>Character of the problem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Example</a:t>
            </a:r>
          </a:p>
        </p:txBody>
      </p:sp>
      <p:sp>
        <p:nvSpPr>
          <p:cNvPr id="170" name="Shape 17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 dirty="0">
                <a:solidFill>
                  <a:srgbClr val="546056"/>
                </a:solidFill>
              </a:rPr>
              <a:t>A 3 year old intact male Rottweiler presents with watery diarrhea and has been vomiting mucous and bile.  Problem has been going on for 5 days with at least one instance daily. Patient seems to be declining, and no longer seems interested in food.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352586" y="6070443"/>
            <a:ext cx="6055563" cy="286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800" dirty="0" err="1">
                <a:latin typeface="Verdana"/>
                <a:ea typeface="Verdana"/>
                <a:cs typeface="Verdana"/>
                <a:sym typeface="Verdana"/>
              </a:rPr>
              <a:t>Signalment</a:t>
            </a:r>
            <a:r>
              <a:rPr sz="3800" dirty="0">
                <a:latin typeface="Verdana"/>
                <a:ea typeface="Verdana"/>
                <a:cs typeface="Verdana"/>
                <a:sym typeface="Verdana"/>
              </a:rPr>
              <a:t>?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800" dirty="0">
                <a:latin typeface="Verdana"/>
                <a:ea typeface="Verdana"/>
                <a:cs typeface="Verdana"/>
                <a:sym typeface="Verdana"/>
              </a:rPr>
              <a:t>Duration?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800" dirty="0">
                <a:latin typeface="Verdana"/>
                <a:ea typeface="Verdana"/>
                <a:cs typeface="Verdana"/>
                <a:sym typeface="Verdana"/>
              </a:rPr>
              <a:t>Severity?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800" dirty="0">
                <a:latin typeface="Verdana"/>
                <a:ea typeface="Verdana"/>
                <a:cs typeface="Verdana"/>
                <a:sym typeface="Verdana"/>
              </a:rPr>
              <a:t>Progression?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800" dirty="0">
                <a:latin typeface="Verdana"/>
                <a:ea typeface="Verdana"/>
                <a:cs typeface="Verdana"/>
                <a:sym typeface="Verdana"/>
              </a:rPr>
              <a:t>Character?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Medications History</a:t>
            </a:r>
          </a:p>
        </p:txBody>
      </p:sp>
      <p:sp>
        <p:nvSpPr>
          <p:cNvPr id="176" name="Shape 17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47807" lvl="0" indent="-447807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9" dirty="0">
                <a:solidFill>
                  <a:srgbClr val="546056"/>
                </a:solidFill>
              </a:rPr>
              <a:t>Information needed:</a:t>
            </a:r>
          </a:p>
          <a:p>
            <a:pPr marL="930969" lvl="1" indent="-424239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546056"/>
                </a:solidFill>
              </a:rPr>
              <a:t>Medicine name</a:t>
            </a:r>
          </a:p>
          <a:p>
            <a:pPr marL="930969" lvl="1" indent="-424239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546056"/>
                </a:solidFill>
              </a:rPr>
              <a:t>Dose/frequency</a:t>
            </a:r>
          </a:p>
          <a:p>
            <a:pPr marL="930969" lvl="1" indent="-424239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546056"/>
                </a:solidFill>
              </a:rPr>
              <a:t>Duration</a:t>
            </a:r>
          </a:p>
          <a:p>
            <a:pPr marL="930969" lvl="1" indent="-424239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546056"/>
                </a:solidFill>
              </a:rPr>
              <a:t>Reason</a:t>
            </a:r>
          </a:p>
          <a:p>
            <a:pPr marL="930969" lvl="1" indent="-424239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546056"/>
                </a:solidFill>
              </a:rPr>
              <a:t>Has it helped?</a:t>
            </a:r>
          </a:p>
          <a:p>
            <a:pPr marL="447807" lvl="0" indent="-447807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9" dirty="0">
                <a:solidFill>
                  <a:srgbClr val="546056"/>
                </a:solidFill>
              </a:rPr>
              <a:t>People &amp; animal meds</a:t>
            </a:r>
          </a:p>
          <a:p>
            <a:pPr marL="930969" lvl="1" indent="-424239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546056"/>
                </a:solidFill>
              </a:rPr>
              <a:t>Include supplements</a:t>
            </a:r>
          </a:p>
          <a:p>
            <a:pPr marL="930969" lvl="1" indent="-424239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546056"/>
                </a:solidFill>
              </a:rPr>
              <a:t>Can include </a:t>
            </a:r>
            <a:r>
              <a:rPr sz="3420" dirty="0" smtClean="0">
                <a:solidFill>
                  <a:srgbClr val="546056"/>
                </a:solidFill>
              </a:rPr>
              <a:t>off-label </a:t>
            </a:r>
            <a:r>
              <a:rPr sz="3420" dirty="0">
                <a:solidFill>
                  <a:srgbClr val="546056"/>
                </a:solidFill>
              </a:rPr>
              <a:t>meds</a:t>
            </a:r>
          </a:p>
          <a:p>
            <a:pPr marL="447807" lvl="0" indent="-447807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9" dirty="0">
                <a:solidFill>
                  <a:srgbClr val="546056"/>
                </a:solidFill>
              </a:rPr>
              <a:t>Potential for:</a:t>
            </a:r>
          </a:p>
          <a:p>
            <a:pPr marL="930969" lvl="1" indent="-424239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546056"/>
                </a:solidFill>
              </a:rPr>
              <a:t>Side effects</a:t>
            </a:r>
          </a:p>
          <a:p>
            <a:pPr marL="930969" lvl="1" indent="-424239" defTabSz="55499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546056"/>
                </a:solidFill>
              </a:rPr>
              <a:t>Drug interactions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/>
              <a:t>Body Systems &amp; Exposure</a:t>
            </a:r>
          </a:p>
        </p:txBody>
      </p:sp>
      <p:sp>
        <p:nvSpPr>
          <p:cNvPr id="181" name="Shape 181"/>
          <p:cNvSpPr>
            <a:spLocks noGrp="1"/>
          </p:cNvSpPr>
          <p:nvPr>
            <p:ph idx="1"/>
          </p:nvPr>
        </p:nvSpPr>
        <p:spPr>
          <a:xfrm>
            <a:off x="831903" y="2628900"/>
            <a:ext cx="11709401" cy="6477000"/>
          </a:xfrm>
          <a:prstGeom prst="rect">
            <a:avLst/>
          </a:prstGeom>
        </p:spPr>
        <p:txBody>
          <a:bodyPr/>
          <a:lstStyle/>
          <a:p>
            <a:pPr marL="520995" lvl="0" indent="-52099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46056"/>
                </a:solidFill>
              </a:rPr>
              <a:t>Ask about each body system</a:t>
            </a:r>
          </a:p>
          <a:p>
            <a:pPr marL="520995" lvl="0" indent="-52099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46056"/>
                </a:solidFill>
              </a:rPr>
              <a:t>Know common ailments for geographic area and practice</a:t>
            </a:r>
          </a:p>
          <a:p>
            <a:pPr marL="1004776" lvl="1" indent="-471376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46056"/>
                </a:solidFill>
              </a:rPr>
              <a:t>Lyme &amp; Lepto prevalence</a:t>
            </a:r>
          </a:p>
          <a:p>
            <a:pPr marL="1004776" lvl="1" indent="-471376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46056"/>
                </a:solidFill>
              </a:rPr>
              <a:t>Snakebites &amp; heat stroke</a:t>
            </a:r>
          </a:p>
          <a:p>
            <a:pPr marL="520995" lvl="0" indent="-52099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46056"/>
                </a:solidFill>
              </a:rPr>
              <a:t>Record all answers and information</a:t>
            </a:r>
          </a:p>
          <a:p>
            <a:pPr marL="520995" lvl="0" indent="-520995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46056"/>
                </a:solidFill>
              </a:rPr>
              <a:t>All clients should be asked about:</a:t>
            </a:r>
          </a:p>
          <a:p>
            <a:pPr marL="1004776" lvl="1" indent="-471376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46056"/>
                </a:solidFill>
              </a:rPr>
              <a:t>Coughing, sneezing, vomiting, diarrhea, polyuria, polydipsia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25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7000"/>
              <a:t>Prevalence</a:t>
            </a:r>
          </a:p>
        </p:txBody>
      </p:sp>
      <p:pic>
        <p:nvPicPr>
          <p:cNvPr id="18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7809" y="513723"/>
            <a:ext cx="4016467" cy="8753375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18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504" y="3730808"/>
            <a:ext cx="7746411" cy="4273184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441396" y="3135165"/>
            <a:ext cx="561985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u="sng"/>
              <a:t>Cause</a:t>
            </a:r>
            <a:r>
              <a:rPr sz="2500"/>
              <a:t>: Bacteria from black-legged ticks</a:t>
            </a:r>
          </a:p>
        </p:txBody>
      </p:sp>
      <p:sp>
        <p:nvSpPr>
          <p:cNvPr id="190" name="Shape 190"/>
          <p:cNvSpPr/>
          <p:nvPr/>
        </p:nvSpPr>
        <p:spPr>
          <a:xfrm>
            <a:off x="2240117" y="8733697"/>
            <a:ext cx="540049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500"/>
              <a:t>Cause: Spirochete from infected urine</a:t>
            </a:r>
          </a:p>
        </p:txBody>
      </p:sp>
      <p:sp>
        <p:nvSpPr>
          <p:cNvPr id="191" name="Shape 191"/>
          <p:cNvSpPr/>
          <p:nvPr/>
        </p:nvSpPr>
        <p:spPr>
          <a:xfrm>
            <a:off x="427790" y="2687729"/>
            <a:ext cx="211014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 u="sng">
                <a:solidFill>
                  <a:srgbClr val="000000"/>
                </a:solidFill>
              </a:defRPr>
            </a:lvl1pPr>
          </a:lstStyle>
          <a:p>
            <a:pPr lvl="0">
              <a:defRPr sz="1800" b="0" u="none"/>
            </a:pPr>
            <a:r>
              <a:rPr sz="2500" b="1" u="sng"/>
              <a:t>Lyme Disease</a:t>
            </a:r>
          </a:p>
        </p:txBody>
      </p:sp>
      <p:sp>
        <p:nvSpPr>
          <p:cNvPr id="192" name="Shape 192"/>
          <p:cNvSpPr/>
          <p:nvPr/>
        </p:nvSpPr>
        <p:spPr>
          <a:xfrm>
            <a:off x="2215551" y="8347146"/>
            <a:ext cx="207154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 u="sng">
                <a:solidFill>
                  <a:srgbClr val="000000"/>
                </a:solidFill>
              </a:defRPr>
            </a:lvl1pPr>
          </a:lstStyle>
          <a:p>
            <a:pPr lvl="0">
              <a:defRPr sz="1800" b="0" u="none"/>
            </a:pPr>
            <a:r>
              <a:rPr sz="2500" b="1" u="sng"/>
              <a:t>Leptospirosis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/>
              <a:t>Heartworm Incidence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>
                    <a:alpha val="95000"/>
                  </a:srgbClr>
                </a:solidFill>
              </a:rPr>
              <a:t>27</a:t>
            </a:fld>
            <a:endParaRPr>
              <a:solidFill>
                <a:srgbClr val="FFFFFF">
                  <a:alpha val="95000"/>
                </a:srgbClr>
              </a:solidFill>
            </a:endParaRPr>
          </a:p>
        </p:txBody>
      </p:sp>
      <p:pic>
        <p:nvPicPr>
          <p:cNvPr id="19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931" y="3824940"/>
            <a:ext cx="11709401" cy="371133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2502133" y="3140929"/>
            <a:ext cx="9271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3200" b="1"/>
              <a:t>2010</a:t>
            </a:r>
          </a:p>
        </p:txBody>
      </p:sp>
      <p:sp>
        <p:nvSpPr>
          <p:cNvPr id="197" name="Shape 197"/>
          <p:cNvSpPr/>
          <p:nvPr/>
        </p:nvSpPr>
        <p:spPr>
          <a:xfrm>
            <a:off x="8910489" y="3140929"/>
            <a:ext cx="9271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3200" b="1"/>
              <a:t>2014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/>
              <a:t>Document Carefully</a:t>
            </a:r>
          </a:p>
        </p:txBody>
      </p:sp>
      <p:sp>
        <p:nvSpPr>
          <p:cNvPr id="201" name="Shape 20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95653" lvl="0" indent="-395653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Write carefully, neatly, and accurately</a:t>
            </a:r>
          </a:p>
          <a:p>
            <a:pPr marL="395653" lvl="0" indent="-395653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Use medical terminology</a:t>
            </a:r>
          </a:p>
          <a:p>
            <a:pPr marL="395653" lvl="0" indent="-395653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Provides legal documentation</a:t>
            </a:r>
          </a:p>
          <a:p>
            <a:pPr marL="395653" lvl="0" indent="-395653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Can be paper-based or automated</a:t>
            </a:r>
          </a:p>
          <a:p>
            <a:pPr marL="395653" lvl="0" indent="-395653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In clinics, blue or black ink only</a:t>
            </a:r>
          </a:p>
          <a:p>
            <a:pPr marL="395653" lvl="0" indent="-395653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Standardized history forms are helpful</a:t>
            </a:r>
          </a:p>
          <a:p>
            <a:pPr marL="395653" lvl="0" indent="-395653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46056"/>
                </a:solidFill>
              </a:rPr>
              <a:t>Prompts to gather needed information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1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idx="1"/>
          </p:nvPr>
        </p:nvSpPr>
        <p:spPr>
          <a:xfrm>
            <a:off x="260871" y="2389434"/>
            <a:ext cx="6265543" cy="6477001"/>
          </a:xfrm>
          <a:prstGeom prst="rect">
            <a:avLst/>
          </a:prstGeom>
        </p:spPr>
        <p:txBody>
          <a:bodyPr/>
          <a:lstStyle/>
          <a:p>
            <a:pPr marL="994729" lvl="1" indent="-466662" defTabSz="578358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762">
                <a:solidFill>
                  <a:srgbClr val="546056"/>
                </a:solidFill>
              </a:rPr>
              <a:t>First step to a diagnostic &amp; therapeutic plan</a:t>
            </a:r>
          </a:p>
          <a:p>
            <a:pPr marL="994729" lvl="1" indent="-466662" defTabSz="578358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762">
                <a:solidFill>
                  <a:srgbClr val="546056"/>
                </a:solidFill>
              </a:rPr>
              <a:t>Allows rapid assessment of significant problems</a:t>
            </a:r>
          </a:p>
          <a:p>
            <a:pPr marL="994729" lvl="1" indent="-466662" defTabSz="578358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762">
                <a:solidFill>
                  <a:srgbClr val="546056"/>
                </a:solidFill>
              </a:rPr>
              <a:t>Technician plays a very important role </a:t>
            </a:r>
          </a:p>
          <a:p>
            <a:pPr marL="994729" lvl="1" indent="-466662" defTabSz="578358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762">
                <a:solidFill>
                  <a:srgbClr val="546056"/>
                </a:solidFill>
              </a:rPr>
              <a:t>Gets easier with practice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12"/>
          </p:nvPr>
        </p:nvSpPr>
        <p:spPr>
          <a:xfrm>
            <a:off x="6381749" y="93599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84492" y="119467"/>
            <a:ext cx="11379201" cy="172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650240">
              <a:defRPr sz="5000" b="1" cap="all">
                <a:solidFill>
                  <a:srgbClr val="000000"/>
                </a:solidFill>
              </a:defRPr>
            </a:lvl1pPr>
          </a:lstStyle>
          <a:p>
            <a:pPr lvl="0">
              <a:defRPr sz="1800" b="0" cap="none"/>
            </a:pPr>
            <a:r>
              <a:rPr sz="5000" b="1" cap="all"/>
              <a:t>The Art of Taking a History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463496" y="23457"/>
            <a:ext cx="11709401" cy="2032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000" b="1"/>
              <a:t>Histories: Routine vs Illness-based</a:t>
            </a:r>
          </a:p>
        </p:txBody>
      </p:sp>
      <p:sp>
        <p:nvSpPr>
          <p:cNvPr id="60" name="Shape 60"/>
          <p:cNvSpPr>
            <a:spLocks noGrp="1"/>
          </p:cNvSpPr>
          <p:nvPr>
            <p:ph idx="1"/>
          </p:nvPr>
        </p:nvSpPr>
        <p:spPr>
          <a:xfrm>
            <a:off x="905585" y="2628900"/>
            <a:ext cx="11709401" cy="6477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300" dirty="0" smtClean="0">
                <a:solidFill>
                  <a:srgbClr val="546056"/>
                </a:solidFill>
              </a:rPr>
              <a:t>Preventive </a:t>
            </a:r>
            <a:r>
              <a:rPr sz="4300" dirty="0">
                <a:solidFill>
                  <a:srgbClr val="546056"/>
                </a:solidFill>
              </a:rPr>
              <a:t>care visits:</a:t>
            </a:r>
          </a:p>
          <a:p>
            <a:pPr marL="955158" lvl="1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Changes since last visit</a:t>
            </a:r>
          </a:p>
          <a:p>
            <a:pPr marL="955158" lvl="1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General history</a:t>
            </a:r>
          </a:p>
          <a:p>
            <a:pPr marL="955158" lvl="1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PE still important</a:t>
            </a:r>
          </a:p>
          <a:p>
            <a:pPr marL="955158" lvl="1" indent="-421758">
              <a:spcBef>
                <a:spcPts val="12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Routine activities</a:t>
            </a:r>
          </a:p>
          <a:p>
            <a:pPr lvl="0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546056"/>
                </a:solidFill>
              </a:rPr>
              <a:t>Illness-based visits:</a:t>
            </a:r>
          </a:p>
          <a:p>
            <a:pPr marL="955158" lvl="1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History starts more general, then addresses chief complaint specifically</a:t>
            </a:r>
          </a:p>
          <a:p>
            <a:pPr marL="955158" lvl="1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PE is essential</a:t>
            </a:r>
          </a:p>
          <a:p>
            <a:pPr marL="955158" lvl="1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Based on “detective work”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12"/>
          </p:nvPr>
        </p:nvSpPr>
        <p:spPr>
          <a:xfrm>
            <a:off x="6381749" y="93599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647700" y="-197588"/>
            <a:ext cx="11709400" cy="2032001"/>
          </a:xfrm>
          <a:prstGeom prst="rect">
            <a:avLst/>
          </a:prstGeom>
        </p:spPr>
        <p:txBody>
          <a:bodyPr/>
          <a:lstStyle>
            <a:lvl1pPr defTabSz="560831">
              <a:defRPr sz="576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760" b="1"/>
              <a:t>Before placing a client in a room…</a:t>
            </a:r>
          </a:p>
        </p:txBody>
      </p:sp>
      <p:sp>
        <p:nvSpPr>
          <p:cNvPr id="67" name="Shape 67"/>
          <p:cNvSpPr>
            <a:spLocks noGrp="1"/>
          </p:cNvSpPr>
          <p:nvPr>
            <p:ph idx="1"/>
          </p:nvPr>
        </p:nvSpPr>
        <p:spPr>
          <a:xfrm>
            <a:off x="721381" y="2919740"/>
            <a:ext cx="6690059" cy="6591409"/>
          </a:xfrm>
          <a:prstGeom prst="rect">
            <a:avLst/>
          </a:prstGeom>
        </p:spPr>
        <p:txBody>
          <a:bodyPr anchor="t"/>
          <a:lstStyle/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00" dirty="0">
                <a:solidFill>
                  <a:srgbClr val="546056"/>
                </a:solidFill>
              </a:rPr>
              <a:t>Gather all supplies</a:t>
            </a:r>
          </a:p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00" dirty="0">
                <a:solidFill>
                  <a:srgbClr val="546056"/>
                </a:solidFill>
              </a:rPr>
              <a:t>Know:</a:t>
            </a:r>
          </a:p>
          <a:p>
            <a:pPr marL="905539" lvl="1" indent="-37213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00" dirty="0">
                <a:solidFill>
                  <a:srgbClr val="546056"/>
                </a:solidFill>
              </a:rPr>
              <a:t>Client’s  name</a:t>
            </a:r>
          </a:p>
          <a:p>
            <a:pPr marL="905539" lvl="1" indent="-37213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00" dirty="0">
                <a:solidFill>
                  <a:srgbClr val="546056"/>
                </a:solidFill>
              </a:rPr>
              <a:t>Patient’s name</a:t>
            </a:r>
          </a:p>
          <a:p>
            <a:pPr marL="905539" lvl="1" indent="-37213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00" dirty="0">
                <a:solidFill>
                  <a:srgbClr val="546056"/>
                </a:solidFill>
              </a:rPr>
              <a:t>Species of animal being examined</a:t>
            </a:r>
          </a:p>
          <a:p>
            <a:pPr marL="905539" lvl="1" indent="-37213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00" dirty="0">
                <a:solidFill>
                  <a:schemeClr val="tx2"/>
                </a:solidFill>
              </a:rPr>
              <a:t>Gender</a:t>
            </a:r>
            <a:r>
              <a:rPr sz="3500" dirty="0">
                <a:solidFill>
                  <a:srgbClr val="546056"/>
                </a:solidFill>
              </a:rPr>
              <a:t> of the </a:t>
            </a:r>
            <a:r>
              <a:rPr sz="3500" dirty="0" smtClean="0">
                <a:solidFill>
                  <a:srgbClr val="546056"/>
                </a:solidFill>
              </a:rPr>
              <a:t>animal</a:t>
            </a:r>
            <a:endParaRPr lang="en-US" sz="3500" dirty="0" smtClean="0">
              <a:solidFill>
                <a:srgbClr val="546056"/>
              </a:solidFill>
            </a:endParaRPr>
          </a:p>
          <a:p>
            <a:pPr marL="905539" lvl="1" indent="-37213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500" dirty="0" smtClean="0">
                <a:solidFill>
                  <a:schemeClr val="tx2"/>
                </a:solidFill>
              </a:rPr>
              <a:t>General reason for exam</a:t>
            </a:r>
            <a:endParaRPr sz="3500" dirty="0">
              <a:solidFill>
                <a:schemeClr val="tx2"/>
              </a:solidFill>
            </a:endParaRPr>
          </a:p>
          <a:p>
            <a:pPr marL="905539" lvl="1" indent="-37213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00" dirty="0">
                <a:solidFill>
                  <a:srgbClr val="546056"/>
                </a:solidFill>
              </a:rPr>
              <a:t>How long the client has been waiting (roughly)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12"/>
          </p:nvPr>
        </p:nvSpPr>
        <p:spPr>
          <a:xfrm>
            <a:off x="6381749" y="93599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/>
              <a:t>“Working Rooms”</a:t>
            </a:r>
          </a:p>
        </p:txBody>
      </p:sp>
      <p:sp>
        <p:nvSpPr>
          <p:cNvPr id="72" name="Shape 72"/>
          <p:cNvSpPr>
            <a:spLocks noGrp="1"/>
          </p:cNvSpPr>
          <p:nvPr>
            <p:ph idx="1"/>
          </p:nvPr>
        </p:nvSpPr>
        <p:spPr>
          <a:xfrm>
            <a:off x="826327" y="2813103"/>
            <a:ext cx="10799534" cy="6477001"/>
          </a:xfrm>
          <a:prstGeom prst="rect">
            <a:avLst/>
          </a:prstGeom>
        </p:spPr>
        <p:txBody>
          <a:bodyPr/>
          <a:lstStyle/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Some doctors are better at time management than </a:t>
            </a:r>
            <a:r>
              <a:rPr sz="3600" dirty="0" smtClean="0">
                <a:solidFill>
                  <a:srgbClr val="546056"/>
                </a:solidFill>
              </a:rPr>
              <a:t>others</a:t>
            </a:r>
            <a:r>
              <a:rPr lang="en-US" sz="3600" dirty="0" smtClean="0">
                <a:solidFill>
                  <a:srgbClr val="546056"/>
                </a:solidFill>
              </a:rPr>
              <a:t>.</a:t>
            </a:r>
            <a:endParaRPr sz="3600" dirty="0">
              <a:solidFill>
                <a:srgbClr val="546056"/>
              </a:solidFill>
            </a:endParaRPr>
          </a:p>
          <a:p>
            <a:pPr marL="905539" lvl="1" indent="-37213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Balance of time &amp; personalized care</a:t>
            </a:r>
          </a:p>
          <a:p>
            <a:pPr marL="905539" lvl="1" indent="-37213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Stay aware of wait times</a:t>
            </a:r>
          </a:p>
          <a:p>
            <a:pPr marL="905539" lvl="1" indent="-372139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Put your smile &amp; “patience hat” on</a:t>
            </a:r>
          </a:p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Worried clients aren’t always nice clients </a:t>
            </a:r>
          </a:p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Be sure you have the right </a:t>
            </a:r>
            <a:r>
              <a:rPr sz="3600" dirty="0" smtClean="0">
                <a:solidFill>
                  <a:srgbClr val="546056"/>
                </a:solidFill>
              </a:rPr>
              <a:t>room</a:t>
            </a:r>
            <a:r>
              <a:rPr lang="en-US" sz="3600" dirty="0" smtClean="0">
                <a:solidFill>
                  <a:srgbClr val="546056"/>
                </a:solidFill>
              </a:rPr>
              <a:t> </a:t>
            </a:r>
            <a:r>
              <a:rPr sz="3600" dirty="0" smtClean="0">
                <a:solidFill>
                  <a:srgbClr val="546056"/>
                </a:solidFill>
              </a:rPr>
              <a:t>and </a:t>
            </a:r>
            <a:r>
              <a:rPr sz="3600" dirty="0">
                <a:solidFill>
                  <a:srgbClr val="546056"/>
                </a:solidFill>
              </a:rPr>
              <a:t>the DVM knows where to go next</a:t>
            </a:r>
          </a:p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Remember : YOU are the initial face of the practice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12"/>
          </p:nvPr>
        </p:nvSpPr>
        <p:spPr>
          <a:xfrm>
            <a:off x="6381749" y="93599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/>
              <a:t>“Working Rooms”</a:t>
            </a:r>
          </a:p>
        </p:txBody>
      </p:sp>
      <p:sp>
        <p:nvSpPr>
          <p:cNvPr id="77" name="Shape 77"/>
          <p:cNvSpPr>
            <a:spLocks noGrp="1"/>
          </p:cNvSpPr>
          <p:nvPr>
            <p:ph idx="1"/>
          </p:nvPr>
        </p:nvSpPr>
        <p:spPr>
          <a:xfrm>
            <a:off x="647700" y="2794683"/>
            <a:ext cx="6984425" cy="6477001"/>
          </a:xfrm>
          <a:prstGeom prst="rect">
            <a:avLst/>
          </a:prstGeom>
        </p:spPr>
        <p:txBody>
          <a:bodyPr anchor="t"/>
          <a:lstStyle/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Rooms should be clean</a:t>
            </a:r>
          </a:p>
          <a:p>
            <a:pPr marL="955158" lvl="1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Tables disinfected</a:t>
            </a:r>
          </a:p>
          <a:p>
            <a:pPr marL="955158" lvl="1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Fur swept </a:t>
            </a:r>
            <a:r>
              <a:rPr sz="3600" dirty="0" smtClean="0">
                <a:solidFill>
                  <a:srgbClr val="546056"/>
                </a:solidFill>
              </a:rPr>
              <a:t>up</a:t>
            </a:r>
            <a:endParaRPr lang="en-US" sz="3600" dirty="0" smtClean="0">
              <a:solidFill>
                <a:srgbClr val="546056"/>
              </a:solidFill>
            </a:endParaRPr>
          </a:p>
          <a:p>
            <a:pPr marL="955158" lvl="1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Walls are clean </a:t>
            </a:r>
            <a:endParaRPr sz="3600" dirty="0">
              <a:solidFill>
                <a:schemeClr val="bg2">
                  <a:lumMod val="50000"/>
                </a:schemeClr>
              </a:solidFill>
            </a:endParaRPr>
          </a:p>
          <a:p>
            <a:pPr marL="955158" lvl="1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Waiting clients are judgmental clients!</a:t>
            </a:r>
          </a:p>
          <a:p>
            <a:pPr marL="421758" lvl="0" indent="-42175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Clients can almost always hear you outside their room</a:t>
            </a:r>
          </a:p>
          <a:p>
            <a:pPr marL="1019175" lvl="1" indent="-48577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Careful when </a:t>
            </a:r>
            <a:r>
              <a:rPr sz="3600" dirty="0" smtClean="0">
                <a:solidFill>
                  <a:srgbClr val="546056"/>
                </a:solidFill>
              </a:rPr>
              <a:t>venting</a:t>
            </a:r>
            <a:endParaRPr lang="en-US" sz="3600" dirty="0" smtClean="0">
              <a:solidFill>
                <a:srgbClr val="546056"/>
              </a:solidFill>
            </a:endParaRPr>
          </a:p>
          <a:p>
            <a:pPr marL="1019175" lvl="1" indent="-48577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Perception is reality </a:t>
            </a:r>
            <a:endParaRPr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12"/>
          </p:nvPr>
        </p:nvSpPr>
        <p:spPr>
          <a:xfrm>
            <a:off x="6381749" y="93599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6000" b="1"/>
              <a:t>In The Exam Room</a:t>
            </a:r>
          </a:p>
        </p:txBody>
      </p:sp>
      <p:sp>
        <p:nvSpPr>
          <p:cNvPr id="82" name="Shape 82"/>
          <p:cNvSpPr>
            <a:spLocks noGrp="1"/>
          </p:cNvSpPr>
          <p:nvPr>
            <p:ph idx="1"/>
          </p:nvPr>
        </p:nvSpPr>
        <p:spPr>
          <a:xfrm>
            <a:off x="850324" y="2628900"/>
            <a:ext cx="7370677" cy="6477000"/>
          </a:xfrm>
          <a:prstGeom prst="rect">
            <a:avLst/>
          </a:prstGeom>
        </p:spPr>
        <p:txBody>
          <a:bodyPr anchor="t"/>
          <a:lstStyle/>
          <a:p>
            <a:pPr marL="381000" lvl="0" indent="-38100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Greet Client and pet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Rapport - A relationship of mutual trust and respect</a:t>
            </a:r>
          </a:p>
          <a:p>
            <a:pPr marL="372139" lvl="0" indent="-372139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If pet was taken away, reassure client</a:t>
            </a:r>
          </a:p>
          <a:p>
            <a:pPr marL="372139" lvl="0" indent="-372139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Introduce yourself and your role</a:t>
            </a:r>
          </a:p>
          <a:p>
            <a:pPr marL="372139" lvl="0" indent="-372139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Show a positive interest in the pet</a:t>
            </a:r>
          </a:p>
          <a:p>
            <a:pPr marL="372139" lvl="0" indent="-372139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Every client deserves to be treated with respect</a:t>
            </a:r>
          </a:p>
          <a:p>
            <a:pPr marL="905539" lvl="1" indent="-372139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46056"/>
                </a:solidFill>
              </a:rPr>
              <a:t>Especially the “problem” </a:t>
            </a:r>
            <a:r>
              <a:rPr sz="3600" dirty="0" smtClean="0">
                <a:solidFill>
                  <a:srgbClr val="546056"/>
                </a:solidFill>
              </a:rPr>
              <a:t>clients</a:t>
            </a:r>
            <a:endParaRPr lang="en-US" sz="3600" dirty="0" smtClean="0">
              <a:solidFill>
                <a:srgbClr val="546056"/>
              </a:solidFill>
            </a:endParaRPr>
          </a:p>
          <a:p>
            <a:pPr marL="372139" indent="-372139">
              <a:lnSpc>
                <a:spcPct val="9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Thank the client for providing the care the animal needs</a:t>
            </a:r>
            <a:endParaRPr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12"/>
          </p:nvPr>
        </p:nvSpPr>
        <p:spPr>
          <a:xfrm>
            <a:off x="6381749" y="93599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000" b="1"/>
              <a:t>Asking the Right Questions</a:t>
            </a:r>
          </a:p>
        </p:txBody>
      </p:sp>
      <p:sp>
        <p:nvSpPr>
          <p:cNvPr id="92" name="Shape 92"/>
          <p:cNvSpPr>
            <a:spLocks noGrp="1"/>
          </p:cNvSpPr>
          <p:nvPr>
            <p:ph idx="1"/>
          </p:nvPr>
        </p:nvSpPr>
        <p:spPr>
          <a:xfrm>
            <a:off x="1042875" y="2352593"/>
            <a:ext cx="10587843" cy="6477001"/>
          </a:xfrm>
          <a:prstGeom prst="rect">
            <a:avLst/>
          </a:prstGeom>
        </p:spPr>
        <p:txBody>
          <a:bodyPr/>
          <a:lstStyle/>
          <a:p>
            <a:pPr marL="421758" lvl="0" indent="-421758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Watch the use of medical terminology</a:t>
            </a:r>
          </a:p>
          <a:p>
            <a:pPr marL="955158" lvl="1" indent="-421758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Jargon - Technical terminology unique to a particular subject</a:t>
            </a:r>
          </a:p>
          <a:p>
            <a:pPr marL="421758" lvl="0" indent="-421758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Use language that doesn’t confuse or insult</a:t>
            </a:r>
          </a:p>
          <a:p>
            <a:pPr marL="421758" lvl="0" indent="-421758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Ask open-ended rather than leading questions</a:t>
            </a:r>
          </a:p>
          <a:p>
            <a:pPr marL="955158" lvl="1" indent="-421758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Requires client to fill in information themselves</a:t>
            </a:r>
          </a:p>
          <a:p>
            <a:pPr marL="955158" lvl="1" indent="-421758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May have to ask more than once</a:t>
            </a:r>
          </a:p>
          <a:p>
            <a:pPr marL="421758" lvl="0" indent="-421758">
              <a:spcBef>
                <a:spcPts val="5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Avoid judgment of their care &amp; management</a:t>
            </a:r>
          </a:p>
          <a:p>
            <a:pPr marL="421758" lvl="0" indent="-421758">
              <a:spcBef>
                <a:spcPts val="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46056"/>
                </a:solidFill>
              </a:rPr>
              <a:t>Confirm your understanding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12"/>
          </p:nvPr>
        </p:nvSpPr>
        <p:spPr>
          <a:xfrm>
            <a:off x="6330850" y="9359900"/>
            <a:ext cx="3304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1226</Words>
  <Application>Microsoft Office PowerPoint</Application>
  <PresentationFormat>Custom</PresentationFormat>
  <Paragraphs>265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Helvetica Neue</vt:lpstr>
      <vt:lpstr>Palatino</vt:lpstr>
      <vt:lpstr>Verdana</vt:lpstr>
      <vt:lpstr>Office Theme</vt:lpstr>
      <vt:lpstr>Taking a Patient History</vt:lpstr>
      <vt:lpstr>Objectives</vt:lpstr>
      <vt:lpstr>PowerPoint Presentation</vt:lpstr>
      <vt:lpstr>Histories: Routine vs Illness-based</vt:lpstr>
      <vt:lpstr>Before placing a client in a room…</vt:lpstr>
      <vt:lpstr>“Working Rooms”</vt:lpstr>
      <vt:lpstr>“Working Rooms”</vt:lpstr>
      <vt:lpstr>In The Exam Room</vt:lpstr>
      <vt:lpstr>Asking the Right Questions</vt:lpstr>
      <vt:lpstr>Asking the Right Questions</vt:lpstr>
      <vt:lpstr>Examples of Questions</vt:lpstr>
      <vt:lpstr>PowerPoint Presentation</vt:lpstr>
      <vt:lpstr>Parts of  A History</vt:lpstr>
      <vt:lpstr>Signalment</vt:lpstr>
      <vt:lpstr>Cancer-related Mortality by Breed  </vt:lpstr>
      <vt:lpstr>Background Info to Gather</vt:lpstr>
      <vt:lpstr>Background Info to Gather</vt:lpstr>
      <vt:lpstr>Background Info to Gather</vt:lpstr>
      <vt:lpstr>Sago Palm Toxicity</vt:lpstr>
      <vt:lpstr>Patient Medical/Surgical History</vt:lpstr>
      <vt:lpstr>Presenting/Chief Complaint</vt:lpstr>
      <vt:lpstr>Last Normal?</vt:lpstr>
      <vt:lpstr>Example</vt:lpstr>
      <vt:lpstr>Medications History</vt:lpstr>
      <vt:lpstr>Body Systems &amp; Exposure</vt:lpstr>
      <vt:lpstr>Prevalence</vt:lpstr>
      <vt:lpstr>Heartworm Incidence</vt:lpstr>
      <vt:lpstr>Document Carefully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 Patient History</dc:title>
  <dc:creator>Trisha Hanka</dc:creator>
  <cp:lastModifiedBy>Trisha Hanka</cp:lastModifiedBy>
  <cp:revision>12</cp:revision>
  <dcterms:modified xsi:type="dcterms:W3CDTF">2015-11-17T16:40:51Z</dcterms:modified>
</cp:coreProperties>
</file>