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9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6" r:id="rId10"/>
    <p:sldId id="269" r:id="rId11"/>
    <p:sldId id="271" r:id="rId12"/>
    <p:sldId id="272" r:id="rId13"/>
    <p:sldId id="276" r:id="rId14"/>
    <p:sldId id="277" r:id="rId15"/>
    <p:sldId id="281" r:id="rId16"/>
    <p:sldId id="282" r:id="rId17"/>
    <p:sldId id="283" r:id="rId18"/>
    <p:sldId id="284" r:id="rId19"/>
    <p:sldId id="285" r:id="rId20"/>
    <p:sldId id="286" r:id="rId21"/>
    <p:sldId id="287" r:id="rId22"/>
    <p:sldId id="288" r:id="rId23"/>
  </p:sldIdLst>
  <p:sldSz cx="12192000" cy="6858000"/>
  <p:notesSz cx="6858000" cy="9144000"/>
  <p:defaultTextStyle>
    <a:lvl1pPr defTabSz="457200">
      <a:defRPr>
        <a:latin typeface="Century Gothic"/>
        <a:ea typeface="Century Gothic"/>
        <a:cs typeface="Century Gothic"/>
        <a:sym typeface="Century Gothic"/>
      </a:defRPr>
    </a:lvl1pPr>
    <a:lvl2pPr indent="457200" defTabSz="457200">
      <a:defRPr>
        <a:latin typeface="Century Gothic"/>
        <a:ea typeface="Century Gothic"/>
        <a:cs typeface="Century Gothic"/>
        <a:sym typeface="Century Gothic"/>
      </a:defRPr>
    </a:lvl2pPr>
    <a:lvl3pPr indent="914400" defTabSz="457200">
      <a:defRPr>
        <a:latin typeface="Century Gothic"/>
        <a:ea typeface="Century Gothic"/>
        <a:cs typeface="Century Gothic"/>
        <a:sym typeface="Century Gothic"/>
      </a:defRPr>
    </a:lvl3pPr>
    <a:lvl4pPr indent="1371600" defTabSz="457200">
      <a:defRPr>
        <a:latin typeface="Century Gothic"/>
        <a:ea typeface="Century Gothic"/>
        <a:cs typeface="Century Gothic"/>
        <a:sym typeface="Century Gothic"/>
      </a:defRPr>
    </a:lvl4pPr>
    <a:lvl5pPr indent="1828800" defTabSz="457200">
      <a:defRPr>
        <a:latin typeface="Century Gothic"/>
        <a:ea typeface="Century Gothic"/>
        <a:cs typeface="Century Gothic"/>
        <a:sym typeface="Century Gothic"/>
      </a:defRPr>
    </a:lvl5pPr>
    <a:lvl6pPr indent="2286000" defTabSz="457200">
      <a:defRPr>
        <a:latin typeface="Century Gothic"/>
        <a:ea typeface="Century Gothic"/>
        <a:cs typeface="Century Gothic"/>
        <a:sym typeface="Century Gothic"/>
      </a:defRPr>
    </a:lvl6pPr>
    <a:lvl7pPr indent="2743200" defTabSz="457200">
      <a:defRPr>
        <a:latin typeface="Century Gothic"/>
        <a:ea typeface="Century Gothic"/>
        <a:cs typeface="Century Gothic"/>
        <a:sym typeface="Century Gothic"/>
      </a:defRPr>
    </a:lvl7pPr>
    <a:lvl8pPr indent="3200400" defTabSz="457200">
      <a:defRPr>
        <a:latin typeface="Century Gothic"/>
        <a:ea typeface="Century Gothic"/>
        <a:cs typeface="Century Gothic"/>
        <a:sym typeface="Century Gothic"/>
      </a:defRPr>
    </a:lvl8pPr>
    <a:lvl9pPr indent="3657600" defTabSz="457200">
      <a:defRPr>
        <a:latin typeface="Century Gothic"/>
        <a:ea typeface="Century Gothic"/>
        <a:cs typeface="Century Gothic"/>
        <a:sym typeface="Century Gothic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Century Gothic"/>
          <a:ea typeface="Century Gothic"/>
          <a:cs typeface="Century Gothic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E4CAD2"/>
          </a:solidFill>
        </a:fill>
      </a:tcStyle>
    </a:wholeTbl>
    <a:band2H>
      <a:tcTxStyle/>
      <a:tcStyle>
        <a:tcBdr/>
        <a:fill>
          <a:solidFill>
            <a:srgbClr val="F2E6EA"/>
          </a:solidFill>
        </a:fill>
      </a:tcStyle>
    </a:band2H>
    <a:firstCol>
      <a:tcTxStyle b="on" i="on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B31166"/>
          </a:solidFill>
        </a:fill>
      </a:tcStyle>
    </a:firstCol>
    <a:lastRow>
      <a:tcTxStyle b="on" i="on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B31166"/>
          </a:solidFill>
        </a:fill>
      </a:tcStyle>
    </a:lastRow>
    <a:firstRow>
      <a:tcTxStyle b="on" i="on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B31166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Century Gothic"/>
          <a:ea typeface="Century Gothic"/>
          <a:cs typeface="Century Gothic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5D1CD"/>
          </a:solidFill>
        </a:fill>
      </a:tcStyle>
    </a:wholeTbl>
    <a:band2H>
      <a:tcTxStyle/>
      <a:tcStyle>
        <a:tcBdr/>
        <a:fill>
          <a:solidFill>
            <a:srgbClr val="FAE9E7"/>
          </a:solidFill>
        </a:fill>
      </a:tcStyle>
    </a:band2H>
    <a:firstCol>
      <a:tcTxStyle b="on" i="on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E45F3C"/>
          </a:solidFill>
        </a:fill>
      </a:tcStyle>
    </a:firstCol>
    <a:lastRow>
      <a:tcTxStyle b="on" i="on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E45F3C"/>
          </a:solidFill>
        </a:fill>
      </a:tcStyle>
    </a:lastRow>
    <a:firstRow>
      <a:tcTxStyle b="on" i="on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E45F3C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Century Gothic"/>
          <a:ea typeface="Century Gothic"/>
          <a:cs typeface="Century Gothic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EFCDEE"/>
          </a:solidFill>
        </a:fill>
      </a:tcStyle>
    </a:wholeTbl>
    <a:band2H>
      <a:tcTxStyle/>
      <a:tcStyle>
        <a:tcBdr/>
        <a:fill>
          <a:solidFill>
            <a:srgbClr val="F7E8F6"/>
          </a:solidFill>
        </a:fill>
      </a:tcStyle>
    </a:band2H>
    <a:firstCol>
      <a:tcTxStyle b="on" i="on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53DD0"/>
          </a:solidFill>
        </a:fill>
      </a:tcStyle>
    </a:firstCol>
    <a:lastRow>
      <a:tcTxStyle b="on" i="on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53DD0"/>
          </a:solidFill>
        </a:fill>
      </a:tcStyle>
    </a:lastRow>
    <a:firstRow>
      <a:tcTxStyle b="on" i="on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53DD0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Century Gothic"/>
          <a:ea typeface="Century Gothic"/>
          <a:cs typeface="Century Gothic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B31166"/>
          </a:solidFill>
        </a:fill>
      </a:tcStyle>
    </a:firstCol>
    <a:lastRow>
      <a:tcTxStyle b="on" i="on">
        <a:font>
          <a:latin typeface="Century Gothic"/>
          <a:ea typeface="Century Gothic"/>
          <a:cs typeface="Century Gothic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B31166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Century Gothic"/>
          <a:ea typeface="Century Gothic"/>
          <a:cs typeface="Century Gothic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>
              <a:alpha val="20000"/>
            </a:srgbClr>
          </a:solidFill>
        </a:fill>
      </a:tcStyle>
    </a:firstCol>
    <a:lastRow>
      <a:tcTxStyle b="on" i="on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508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254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714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101" name="Shape 101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2102784101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3468-A840-4338-9F37-6F36F17B8720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028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3468-A840-4338-9F37-6F36F17B8720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99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3468-A840-4338-9F37-6F36F17B8720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2591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371600"/>
          </a:xfrm>
          <a:prstGeom prst="rect">
            <a:avLst/>
          </a:prstGeom>
        </p:spPr>
        <p:txBody>
          <a:bodyPr anchor="t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200">
                <a:solidFill>
                  <a:srgbClr val="EBEBEB"/>
                </a:solidFill>
              </a:rPr>
              <a:t>Title Text</a:t>
            </a:r>
          </a:p>
        </p:txBody>
      </p:sp>
      <p:sp>
        <p:nvSpPr>
          <p:cNvPr id="84" name="Shape 84"/>
          <p:cNvSpPr>
            <a:spLocks noGrp="1"/>
          </p:cNvSpPr>
          <p:nvPr>
            <p:ph type="body" idx="1"/>
          </p:nvPr>
        </p:nvSpPr>
        <p:spPr>
          <a:xfrm>
            <a:off x="6197600" y="1981200"/>
            <a:ext cx="5080000" cy="48768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Body Level Five</a:t>
            </a:r>
          </a:p>
        </p:txBody>
      </p:sp>
      <p:sp>
        <p:nvSpPr>
          <p:cNvPr id="85" name="Shape 8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7770852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3468-A840-4338-9F37-6F36F17B8720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424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3468-A840-4338-9F37-6F36F17B8720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701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3468-A840-4338-9F37-6F36F17B8720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511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3468-A840-4338-9F37-6F36F17B8720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868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3468-A840-4338-9F37-6F36F17B8720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112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3468-A840-4338-9F37-6F36F17B8720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553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3468-A840-4338-9F37-6F36F17B8720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977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3468-A840-4338-9F37-6F36F17B8720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94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7F3468-A840-4338-9F37-6F36F17B8720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/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930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>
            <a:spLocks noGrp="1"/>
          </p:cNvSpPr>
          <p:nvPr>
            <p:ph type="ctrTitle"/>
          </p:nvPr>
        </p:nvSpPr>
        <p:spPr>
          <a:xfrm>
            <a:off x="286754" y="1885707"/>
            <a:ext cx="5503424" cy="1815241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5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5400" dirty="0"/>
              <a:t>Feline Restraint &amp; Handling</a:t>
            </a:r>
          </a:p>
        </p:txBody>
      </p:sp>
      <p:sp>
        <p:nvSpPr>
          <p:cNvPr id="104" name="Shape 104"/>
          <p:cNvSpPr>
            <a:spLocks noGrp="1"/>
          </p:cNvSpPr>
          <p:nvPr>
            <p:ph type="subTitle" idx="1"/>
          </p:nvPr>
        </p:nvSpPr>
        <p:spPr>
          <a:xfrm>
            <a:off x="431592" y="4061126"/>
            <a:ext cx="5358586" cy="861421"/>
          </a:xfrm>
          <a:prstGeom prst="rect">
            <a:avLst/>
          </a:prstGeom>
        </p:spPr>
        <p:txBody>
          <a:bodyPr/>
          <a:lstStyle>
            <a:lvl1pPr>
              <a:defRPr sz="2200"/>
            </a:lvl1pPr>
          </a:lstStyle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2200" cap="all" dirty="0"/>
              <a:t>Introduction to Veterinary Terminology</a:t>
            </a:r>
          </a:p>
        </p:txBody>
      </p:sp>
      <p:sp>
        <p:nvSpPr>
          <p:cNvPr id="106" name="Shape 106"/>
          <p:cNvSpPr>
            <a:spLocks noGrp="1"/>
          </p:cNvSpPr>
          <p:nvPr>
            <p:ph type="sldNum" sz="quarter" idx="12"/>
          </p:nvPr>
        </p:nvSpPr>
        <p:spPr>
          <a:xfrm>
            <a:off x="10361612" y="206029"/>
            <a:ext cx="838200" cy="523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2800">
                <a:solidFill>
                  <a:srgbClr val="FFFFFF"/>
                </a:solidFill>
              </a:rPr>
              <a:t>1</a:t>
            </a:fld>
            <a:endParaRPr sz="2800">
              <a:solidFill>
                <a:srgbClr val="FFFF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>
            <a:spLocks noGrp="1"/>
          </p:cNvSpPr>
          <p:nvPr>
            <p:ph type="title"/>
          </p:nvPr>
        </p:nvSpPr>
        <p:spPr>
          <a:xfrm>
            <a:off x="446383" y="322090"/>
            <a:ext cx="9804177" cy="1400531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40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000" dirty="0"/>
              <a:t>Working with Scared or Fractious Cats</a:t>
            </a:r>
          </a:p>
        </p:txBody>
      </p:sp>
      <p:sp>
        <p:nvSpPr>
          <p:cNvPr id="177" name="Shape 177"/>
          <p:cNvSpPr>
            <a:spLocks noGrp="1"/>
          </p:cNvSpPr>
          <p:nvPr>
            <p:ph type="sldNum" sz="quarter" idx="12"/>
          </p:nvPr>
        </p:nvSpPr>
        <p:spPr>
          <a:xfrm>
            <a:off x="10361612" y="309086"/>
            <a:ext cx="838200" cy="523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2800">
                <a:solidFill>
                  <a:srgbClr val="FFFFFF"/>
                </a:solidFill>
              </a:rPr>
              <a:t>10</a:t>
            </a:fld>
            <a:endParaRPr sz="2800">
              <a:solidFill>
                <a:srgbClr val="FFFFFF"/>
              </a:solidFill>
            </a:endParaRPr>
          </a:p>
        </p:txBody>
      </p:sp>
      <p:sp>
        <p:nvSpPr>
          <p:cNvPr id="175" name="Shape 175"/>
          <p:cNvSpPr/>
          <p:nvPr/>
        </p:nvSpPr>
        <p:spPr>
          <a:xfrm>
            <a:off x="446384" y="1404687"/>
            <a:ext cx="9404723" cy="4815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marL="609600" lvl="0" indent="-609600">
              <a:spcBef>
                <a:spcPts val="600"/>
              </a:spcBef>
              <a:buSzPct val="100000"/>
              <a:buFont typeface="Arial"/>
              <a:buChar char="•"/>
            </a:pPr>
            <a:r>
              <a:rPr sz="2400" dirty="0">
                <a:solidFill>
                  <a:schemeClr val="tx1"/>
                </a:solidFill>
              </a:rPr>
              <a:t>“Fight or flight”</a:t>
            </a:r>
            <a:endParaRPr dirty="0">
              <a:solidFill>
                <a:schemeClr val="tx1"/>
              </a:solidFill>
            </a:endParaRPr>
          </a:p>
          <a:p>
            <a:pPr marL="609600" lvl="0" indent="-609600">
              <a:buSzPct val="100000"/>
              <a:buFont typeface="Arial"/>
              <a:buChar char="•"/>
            </a:pPr>
            <a:r>
              <a:rPr sz="2400" dirty="0">
                <a:solidFill>
                  <a:schemeClr val="tx1"/>
                </a:solidFill>
              </a:rPr>
              <a:t>Scared or fractious cats may require:</a:t>
            </a:r>
            <a:endParaRPr dirty="0">
              <a:solidFill>
                <a:schemeClr val="tx1"/>
              </a:solidFill>
            </a:endParaRPr>
          </a:p>
          <a:p>
            <a:pPr marL="1066800" lvl="1" indent="-609600">
              <a:buSzPct val="100000"/>
              <a:buFont typeface="Arial"/>
              <a:buChar char="•"/>
            </a:pPr>
            <a:r>
              <a:rPr sz="2400" dirty="0">
                <a:solidFill>
                  <a:schemeClr val="tx1"/>
                </a:solidFill>
              </a:rPr>
              <a:t>Chemical sedation</a:t>
            </a:r>
            <a:endParaRPr dirty="0">
              <a:solidFill>
                <a:schemeClr val="tx1"/>
              </a:solidFill>
            </a:endParaRPr>
          </a:p>
          <a:p>
            <a:pPr marL="1066800" lvl="1" indent="-609600">
              <a:spcBef>
                <a:spcPts val="600"/>
              </a:spcBef>
              <a:buSzPct val="100000"/>
              <a:buFont typeface="Arial"/>
              <a:buChar char="•"/>
            </a:pPr>
            <a:r>
              <a:rPr sz="2400" dirty="0">
                <a:solidFill>
                  <a:schemeClr val="tx1"/>
                </a:solidFill>
              </a:rPr>
              <a:t>Removing with a towel</a:t>
            </a:r>
            <a:endParaRPr dirty="0">
              <a:solidFill>
                <a:schemeClr val="tx1"/>
              </a:solidFill>
            </a:endParaRPr>
          </a:p>
          <a:p>
            <a:pPr marL="609600" lvl="0" indent="-609600">
              <a:spcBef>
                <a:spcPts val="600"/>
              </a:spcBef>
              <a:buSzPct val="100000"/>
              <a:buFont typeface="Arial"/>
              <a:buChar char="•"/>
            </a:pPr>
            <a:r>
              <a:rPr sz="2400" dirty="0">
                <a:solidFill>
                  <a:schemeClr val="tx1"/>
                </a:solidFill>
              </a:rPr>
              <a:t>Feline behavioral signs tend to be more subtle than dogs</a:t>
            </a:r>
            <a:endParaRPr dirty="0">
              <a:solidFill>
                <a:schemeClr val="tx1"/>
              </a:solidFill>
            </a:endParaRPr>
          </a:p>
          <a:p>
            <a:pPr marL="609600" lvl="0" indent="-609600">
              <a:spcBef>
                <a:spcPts val="600"/>
              </a:spcBef>
              <a:buSzPct val="100000"/>
              <a:buFont typeface="Arial"/>
              <a:buChar char="•"/>
            </a:pPr>
            <a:r>
              <a:rPr sz="2400" dirty="0">
                <a:solidFill>
                  <a:schemeClr val="tx1"/>
                </a:solidFill>
              </a:rPr>
              <a:t>Cats move fast, and scratch/bite effectively</a:t>
            </a:r>
            <a:endParaRPr dirty="0">
              <a:solidFill>
                <a:schemeClr val="tx1"/>
              </a:solidFill>
            </a:endParaRPr>
          </a:p>
          <a:p>
            <a:pPr marL="609600" lvl="0" indent="-609600">
              <a:buSzPct val="100000"/>
              <a:buFont typeface="Arial"/>
              <a:buChar char="•"/>
            </a:pPr>
            <a:r>
              <a:rPr sz="2400" dirty="0">
                <a:solidFill>
                  <a:schemeClr val="tx1"/>
                </a:solidFill>
              </a:rPr>
              <a:t>If a cat escapes:</a:t>
            </a:r>
            <a:endParaRPr dirty="0">
              <a:solidFill>
                <a:schemeClr val="tx1"/>
              </a:solidFill>
            </a:endParaRPr>
          </a:p>
          <a:p>
            <a:pPr marL="1066800" lvl="1" indent="-609600">
              <a:buSzPct val="100000"/>
              <a:buFont typeface="Arial"/>
              <a:buChar char="•"/>
            </a:pPr>
            <a:r>
              <a:rPr sz="2400" dirty="0">
                <a:solidFill>
                  <a:schemeClr val="tx1"/>
                </a:solidFill>
              </a:rPr>
              <a:t>Capture quickly before further escape</a:t>
            </a:r>
            <a:endParaRPr dirty="0">
              <a:solidFill>
                <a:schemeClr val="tx1"/>
              </a:solidFill>
            </a:endParaRPr>
          </a:p>
          <a:p>
            <a:pPr marL="1066800" lvl="1" indent="-609600">
              <a:buSzPct val="100000"/>
              <a:buFont typeface="Arial"/>
              <a:buChar char="•"/>
            </a:pPr>
            <a:r>
              <a:rPr sz="2400" dirty="0">
                <a:solidFill>
                  <a:schemeClr val="tx1"/>
                </a:solidFill>
              </a:rPr>
              <a:t>Cover with a towel, if possible</a:t>
            </a:r>
            <a:endParaRPr dirty="0">
              <a:solidFill>
                <a:schemeClr val="tx1"/>
              </a:solidFill>
            </a:endParaRPr>
          </a:p>
          <a:p>
            <a:pPr marL="1066800" lvl="1" indent="-609600">
              <a:buSzPct val="100000"/>
              <a:buFont typeface="Arial"/>
              <a:buChar char="•"/>
            </a:pPr>
            <a:r>
              <a:rPr sz="2400" dirty="0">
                <a:solidFill>
                  <a:schemeClr val="tx1"/>
                </a:solidFill>
              </a:rPr>
              <a:t>Can climb cabinets &amp; squeeze under kennels</a:t>
            </a:r>
            <a:endParaRPr dirty="0">
              <a:solidFill>
                <a:schemeClr val="tx1"/>
              </a:solidFill>
            </a:endParaRPr>
          </a:p>
          <a:p>
            <a:pPr marL="1066800" lvl="1" indent="-609600">
              <a:buSzPct val="100000"/>
              <a:buFont typeface="Arial"/>
              <a:buChar char="•"/>
            </a:pPr>
            <a:r>
              <a:rPr sz="2400" dirty="0">
                <a:solidFill>
                  <a:schemeClr val="tx1"/>
                </a:solidFill>
              </a:rPr>
              <a:t>May run into a carrier</a:t>
            </a:r>
            <a:endParaRPr dirty="0">
              <a:solidFill>
                <a:schemeClr val="tx1"/>
              </a:solidFill>
            </a:endParaRPr>
          </a:p>
          <a:p>
            <a:pPr marL="1066800" lvl="1" indent="-609600">
              <a:buSzPct val="100000"/>
              <a:buFont typeface="Arial"/>
              <a:buChar char="•"/>
            </a:pPr>
            <a:r>
              <a:rPr sz="2400" dirty="0">
                <a:solidFill>
                  <a:schemeClr val="tx1"/>
                </a:solidFill>
              </a:rPr>
              <a:t>Use a slip lead as a last resort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>
            <a:spLocks noGrp="1"/>
          </p:cNvSpPr>
          <p:nvPr>
            <p:ph type="title"/>
          </p:nvPr>
        </p:nvSpPr>
        <p:spPr>
          <a:xfrm>
            <a:off x="874220" y="467233"/>
            <a:ext cx="9404723" cy="89711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200" dirty="0" err="1"/>
              <a:t>Feliway</a:t>
            </a:r>
            <a:r>
              <a:rPr sz="4200" dirty="0"/>
              <a:t> </a:t>
            </a:r>
          </a:p>
        </p:txBody>
      </p:sp>
      <p:sp>
        <p:nvSpPr>
          <p:cNvPr id="187" name="Shape 187"/>
          <p:cNvSpPr>
            <a:spLocks noGrp="1"/>
          </p:cNvSpPr>
          <p:nvPr>
            <p:ph type="sldNum" sz="quarter" idx="12"/>
          </p:nvPr>
        </p:nvSpPr>
        <p:spPr>
          <a:xfrm>
            <a:off x="10361612" y="309086"/>
            <a:ext cx="838200" cy="523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2800">
                <a:solidFill>
                  <a:srgbClr val="FFFFFF"/>
                </a:solidFill>
              </a:rPr>
              <a:t>11</a:t>
            </a:fld>
            <a:endParaRPr sz="2800">
              <a:solidFill>
                <a:srgbClr val="FFFFFF"/>
              </a:solidFill>
            </a:endParaRPr>
          </a:p>
        </p:txBody>
      </p:sp>
      <p:sp>
        <p:nvSpPr>
          <p:cNvPr id="186" name="Shape 186"/>
          <p:cNvSpPr/>
          <p:nvPr/>
        </p:nvSpPr>
        <p:spPr>
          <a:xfrm>
            <a:off x="6306802" y="1937747"/>
            <a:ext cx="4684486" cy="34778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marL="285750" lvl="0" indent="-285750">
              <a:spcBef>
                <a:spcPts val="1200"/>
              </a:spcBef>
              <a:buSzPct val="100000"/>
              <a:buFont typeface="Arial"/>
              <a:buChar char="•"/>
            </a:pPr>
            <a:r>
              <a:rPr sz="3000" dirty="0">
                <a:solidFill>
                  <a:schemeClr val="tx1"/>
                </a:solidFill>
              </a:rPr>
              <a:t>A synthetic copy of the feline facial pheromone</a:t>
            </a:r>
          </a:p>
          <a:p>
            <a:pPr marL="285750" lvl="0" indent="-285750">
              <a:spcBef>
                <a:spcPts val="1200"/>
              </a:spcBef>
              <a:buSzPct val="100000"/>
              <a:buFont typeface="Arial"/>
              <a:buChar char="•"/>
            </a:pPr>
            <a:r>
              <a:rPr sz="3000" dirty="0">
                <a:solidFill>
                  <a:schemeClr val="tx1"/>
                </a:solidFill>
              </a:rPr>
              <a:t>Effective in calming cats</a:t>
            </a:r>
          </a:p>
          <a:p>
            <a:pPr marL="285750" lvl="0" indent="-285750">
              <a:buSzPct val="100000"/>
              <a:buFont typeface="Arial"/>
              <a:buChar char="•"/>
            </a:pPr>
            <a:r>
              <a:rPr sz="3000" dirty="0">
                <a:solidFill>
                  <a:schemeClr val="tx1"/>
                </a:solidFill>
              </a:rPr>
              <a:t>Available as a diffuser or spray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>
            <a:spLocks noGrp="1"/>
          </p:cNvSpPr>
          <p:nvPr>
            <p:ph type="title"/>
          </p:nvPr>
        </p:nvSpPr>
        <p:spPr>
          <a:xfrm>
            <a:off x="508951" y="295728"/>
            <a:ext cx="9404723" cy="1400532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200" dirty="0"/>
              <a:t>Using Caution: Cats</a:t>
            </a:r>
          </a:p>
        </p:txBody>
      </p:sp>
      <p:sp>
        <p:nvSpPr>
          <p:cNvPr id="190" name="Shape 190"/>
          <p:cNvSpPr>
            <a:spLocks noGrp="1"/>
          </p:cNvSpPr>
          <p:nvPr>
            <p:ph type="sldNum" sz="quarter" idx="12"/>
          </p:nvPr>
        </p:nvSpPr>
        <p:spPr>
          <a:xfrm>
            <a:off x="10352540" y="-227511"/>
            <a:ext cx="838200" cy="523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2800">
                <a:solidFill>
                  <a:srgbClr val="FFFFFF"/>
                </a:solidFill>
              </a:rPr>
              <a:t>12</a:t>
            </a:fld>
            <a:endParaRPr sz="2800">
              <a:solidFill>
                <a:srgbClr val="FFFFFF"/>
              </a:solidFill>
            </a:endParaRPr>
          </a:p>
        </p:txBody>
      </p:sp>
      <p:sp>
        <p:nvSpPr>
          <p:cNvPr id="193" name="Shape 193"/>
          <p:cNvSpPr/>
          <p:nvPr/>
        </p:nvSpPr>
        <p:spPr>
          <a:xfrm>
            <a:off x="5273040" y="1813560"/>
            <a:ext cx="6263641" cy="51398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marL="508000" lvl="0" indent="-508000">
              <a:spcBef>
                <a:spcPts val="600"/>
              </a:spcBef>
              <a:buSzPct val="100000"/>
              <a:buFont typeface="Arial"/>
              <a:buChar char="•"/>
            </a:pPr>
            <a:r>
              <a:rPr sz="3200" dirty="0">
                <a:solidFill>
                  <a:schemeClr val="tx1"/>
                </a:solidFill>
              </a:rPr>
              <a:t>Watch body language</a:t>
            </a:r>
            <a:endParaRPr dirty="0">
              <a:solidFill>
                <a:schemeClr val="tx1"/>
              </a:solidFill>
            </a:endParaRPr>
          </a:p>
          <a:p>
            <a:pPr marL="508000" lvl="0" indent="-508000">
              <a:spcBef>
                <a:spcPts val="600"/>
              </a:spcBef>
              <a:buSzPct val="100000"/>
              <a:buFont typeface="Arial"/>
              <a:buChar char="•"/>
            </a:pPr>
            <a:r>
              <a:rPr sz="3200" dirty="0">
                <a:solidFill>
                  <a:schemeClr val="tx1"/>
                </a:solidFill>
              </a:rPr>
              <a:t>Remember the business end</a:t>
            </a:r>
            <a:endParaRPr dirty="0">
              <a:solidFill>
                <a:schemeClr val="tx1"/>
              </a:solidFill>
            </a:endParaRPr>
          </a:p>
          <a:p>
            <a:pPr marL="508000" lvl="0" indent="-508000">
              <a:spcBef>
                <a:spcPts val="600"/>
              </a:spcBef>
              <a:buSzPct val="100000"/>
              <a:buFont typeface="Arial"/>
              <a:buChar char="•"/>
            </a:pPr>
            <a:r>
              <a:rPr sz="3200" dirty="0">
                <a:solidFill>
                  <a:schemeClr val="tx1"/>
                </a:solidFill>
              </a:rPr>
              <a:t>Move slowly</a:t>
            </a:r>
            <a:endParaRPr dirty="0">
              <a:solidFill>
                <a:schemeClr val="tx1"/>
              </a:solidFill>
            </a:endParaRPr>
          </a:p>
          <a:p>
            <a:pPr marL="508000" lvl="0" indent="-508000">
              <a:spcBef>
                <a:spcPts val="600"/>
              </a:spcBef>
              <a:buSzPct val="100000"/>
              <a:buFont typeface="Arial"/>
              <a:buChar char="•"/>
            </a:pPr>
            <a:r>
              <a:rPr sz="3200" dirty="0">
                <a:solidFill>
                  <a:schemeClr val="tx1"/>
                </a:solidFill>
              </a:rPr>
              <a:t>Respect the cat</a:t>
            </a:r>
            <a:endParaRPr dirty="0">
              <a:solidFill>
                <a:schemeClr val="tx1"/>
              </a:solidFill>
            </a:endParaRPr>
          </a:p>
          <a:p>
            <a:pPr marL="965200" lvl="1" indent="-508000">
              <a:spcBef>
                <a:spcPts val="600"/>
              </a:spcBef>
              <a:buSzPct val="100000"/>
              <a:buFont typeface="Arial"/>
              <a:buChar char="•"/>
            </a:pPr>
            <a:r>
              <a:rPr sz="3200" dirty="0">
                <a:solidFill>
                  <a:schemeClr val="tx1"/>
                </a:solidFill>
              </a:rPr>
              <a:t>Don’t be creepy</a:t>
            </a:r>
            <a:endParaRPr dirty="0">
              <a:solidFill>
                <a:schemeClr val="tx1"/>
              </a:solidFill>
            </a:endParaRPr>
          </a:p>
          <a:p>
            <a:pPr marL="508000" lvl="0" indent="-508000">
              <a:spcBef>
                <a:spcPts val="600"/>
              </a:spcBef>
              <a:buSzPct val="100000"/>
              <a:buFont typeface="Arial"/>
              <a:buChar char="•"/>
            </a:pPr>
            <a:r>
              <a:rPr sz="3200" dirty="0">
                <a:solidFill>
                  <a:schemeClr val="tx1"/>
                </a:solidFill>
              </a:rPr>
              <a:t>Keep things quiet</a:t>
            </a:r>
            <a:endParaRPr dirty="0">
              <a:solidFill>
                <a:schemeClr val="tx1"/>
              </a:solidFill>
            </a:endParaRPr>
          </a:p>
          <a:p>
            <a:pPr marL="508000" lvl="0" indent="-508000">
              <a:spcBef>
                <a:spcPts val="600"/>
              </a:spcBef>
              <a:buSzPct val="100000"/>
              <a:buFont typeface="Arial"/>
              <a:buChar char="•"/>
            </a:pPr>
            <a:r>
              <a:rPr sz="3200" dirty="0">
                <a:solidFill>
                  <a:schemeClr val="tx1"/>
                </a:solidFill>
              </a:rPr>
              <a:t>Give the cat a break</a:t>
            </a:r>
            <a:endParaRPr dirty="0">
              <a:solidFill>
                <a:schemeClr val="tx1"/>
              </a:solidFill>
            </a:endParaRPr>
          </a:p>
          <a:p>
            <a:pPr marL="508000" lvl="0" indent="-508000">
              <a:spcBef>
                <a:spcPts val="600"/>
              </a:spcBef>
              <a:buSzPct val="100000"/>
              <a:buFont typeface="Arial"/>
              <a:buChar char="•"/>
            </a:pPr>
            <a:r>
              <a:rPr sz="3200" dirty="0">
                <a:solidFill>
                  <a:schemeClr val="tx1"/>
                </a:solidFill>
              </a:rPr>
              <a:t>Minimize time outside kennel</a:t>
            </a:r>
            <a:endParaRPr dirty="0">
              <a:solidFill>
                <a:schemeClr val="tx1"/>
              </a:solidFill>
            </a:endParaRPr>
          </a:p>
          <a:p>
            <a:pPr marL="285750" lvl="0" indent="-285750">
              <a:spcBef>
                <a:spcPts val="600"/>
              </a:spcBef>
              <a:buSzPct val="100000"/>
              <a:buFont typeface="Arial"/>
              <a:buChar char="•"/>
            </a:pPr>
            <a:endParaRPr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Shape 214"/>
          <p:cNvSpPr/>
          <p:nvPr/>
        </p:nvSpPr>
        <p:spPr>
          <a:xfrm>
            <a:off x="226064" y="279846"/>
            <a:ext cx="6638761" cy="13849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9" rIns="45719">
            <a:spAutoFit/>
          </a:bodyPr>
          <a:lstStyle>
            <a:lvl1pPr>
              <a:defRPr sz="4200">
                <a:solidFill>
                  <a:srgbClr val="EBEBEB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200" dirty="0">
                <a:solidFill>
                  <a:schemeClr val="tx1"/>
                </a:solidFill>
              </a:rPr>
              <a:t>Uncooperative Restraint: Cat Bag</a:t>
            </a:r>
          </a:p>
        </p:txBody>
      </p:sp>
      <p:sp>
        <p:nvSpPr>
          <p:cNvPr id="215" name="Shape 215"/>
          <p:cNvSpPr>
            <a:spLocks noGrp="1"/>
          </p:cNvSpPr>
          <p:nvPr>
            <p:ph type="sldNum" sz="quarter" idx="12"/>
          </p:nvPr>
        </p:nvSpPr>
        <p:spPr>
          <a:xfrm>
            <a:off x="10361612" y="309086"/>
            <a:ext cx="838200" cy="523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2800">
                <a:solidFill>
                  <a:srgbClr val="FFFFFF"/>
                </a:solidFill>
              </a:rPr>
              <a:t>13</a:t>
            </a:fld>
            <a:endParaRPr sz="2800">
              <a:solidFill>
                <a:srgbClr val="FFFFFF"/>
              </a:solidFill>
            </a:endParaRPr>
          </a:p>
        </p:txBody>
      </p:sp>
      <p:sp>
        <p:nvSpPr>
          <p:cNvPr id="6" name="Shape 203"/>
          <p:cNvSpPr/>
          <p:nvPr/>
        </p:nvSpPr>
        <p:spPr>
          <a:xfrm>
            <a:off x="6185568" y="572010"/>
            <a:ext cx="6006432" cy="19389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9" rIns="45719">
            <a:spAutoFit/>
          </a:bodyPr>
          <a:lstStyle/>
          <a:p>
            <a:pPr lvl="0"/>
            <a:endParaRPr sz="4000" b="1" dirty="0">
              <a:solidFill>
                <a:srgbClr val="FFFFFF"/>
              </a:solidFill>
            </a:endParaRPr>
          </a:p>
          <a:p>
            <a:pPr lvl="0"/>
            <a:r>
              <a:rPr sz="4000" dirty="0">
                <a:solidFill>
                  <a:schemeClr val="tx1"/>
                </a:solidFill>
              </a:rPr>
              <a:t>Towel Restraint “Kitty Burrito”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dvAuto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hape 217"/>
          <p:cNvSpPr>
            <a:spLocks noGrp="1"/>
          </p:cNvSpPr>
          <p:nvPr>
            <p:ph type="title"/>
          </p:nvPr>
        </p:nvSpPr>
        <p:spPr>
          <a:xfrm>
            <a:off x="187880" y="247748"/>
            <a:ext cx="6881661" cy="683845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200" dirty="0"/>
              <a:t>Gauntlets: Large leather gloves</a:t>
            </a:r>
          </a:p>
        </p:txBody>
      </p:sp>
      <p:sp>
        <p:nvSpPr>
          <p:cNvPr id="220" name="Shape 220"/>
          <p:cNvSpPr>
            <a:spLocks noGrp="1"/>
          </p:cNvSpPr>
          <p:nvPr>
            <p:ph type="sldNum" sz="quarter" idx="2"/>
          </p:nvPr>
        </p:nvSpPr>
        <p:spPr>
          <a:xfrm>
            <a:off x="10361612" y="408352"/>
            <a:ext cx="838200" cy="523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2800">
                <a:solidFill>
                  <a:srgbClr val="FFFFFF"/>
                </a:solidFill>
              </a:rPr>
              <a:t>14</a:t>
            </a:fld>
            <a:endParaRPr sz="2800">
              <a:solidFill>
                <a:srgbClr val="FFFFFF"/>
              </a:solidFill>
            </a:endParaRPr>
          </a:p>
        </p:txBody>
      </p:sp>
      <p:sp>
        <p:nvSpPr>
          <p:cNvPr id="219" name="Shape 219"/>
          <p:cNvSpPr/>
          <p:nvPr/>
        </p:nvSpPr>
        <p:spPr>
          <a:xfrm>
            <a:off x="8736258" y="2780490"/>
            <a:ext cx="2149456" cy="1209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>
              <a:defRPr sz="3600">
                <a:solidFill>
                  <a:srgbClr val="FFFFFF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“Cat Gloves”</a:t>
            </a:r>
          </a:p>
        </p:txBody>
      </p:sp>
      <p:sp>
        <p:nvSpPr>
          <p:cNvPr id="2" name="Rectangle 1"/>
          <p:cNvSpPr/>
          <p:nvPr/>
        </p:nvSpPr>
        <p:spPr>
          <a:xfrm>
            <a:off x="7069541" y="1178049"/>
            <a:ext cx="22942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Chemical Restraint</a:t>
            </a: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hape 242"/>
          <p:cNvSpPr>
            <a:spLocks noGrp="1"/>
          </p:cNvSpPr>
          <p:nvPr>
            <p:ph type="title"/>
          </p:nvPr>
        </p:nvSpPr>
        <p:spPr>
          <a:xfrm>
            <a:off x="2075543" y="-174173"/>
            <a:ext cx="7924801" cy="104503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 algn="ctr" defTabSz="292607">
              <a:defRPr sz="1800">
                <a:solidFill>
                  <a:srgbClr val="000000"/>
                </a:solidFill>
              </a:defRPr>
            </a:pPr>
            <a:r>
              <a:rPr sz="2688" dirty="0"/>
              <a:t/>
            </a:r>
            <a:br>
              <a:rPr sz="2688" dirty="0"/>
            </a:br>
            <a:r>
              <a:rPr sz="3391" dirty="0"/>
              <a:t>Venipuncture Restraint: Cephalic</a:t>
            </a:r>
          </a:p>
        </p:txBody>
      </p:sp>
      <p:sp>
        <p:nvSpPr>
          <p:cNvPr id="240" name="Shape 240"/>
          <p:cNvSpPr>
            <a:spLocks noGrp="1"/>
          </p:cNvSpPr>
          <p:nvPr>
            <p:ph type="body" idx="1"/>
          </p:nvPr>
        </p:nvSpPr>
        <p:spPr>
          <a:xfrm>
            <a:off x="8264221" y="3045421"/>
            <a:ext cx="2819401" cy="2085241"/>
          </a:xfrm>
          <a:prstGeom prst="rect">
            <a:avLst/>
          </a:prstGeom>
        </p:spPr>
        <p:txBody>
          <a:bodyPr/>
          <a:lstStyle>
            <a:lvl1pPr marL="0" indent="0">
              <a:buSzTx/>
              <a:buNone/>
              <a:defRPr sz="3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 dirty="0"/>
              <a:t>Sternal or “Kitty Press”</a:t>
            </a:r>
          </a:p>
        </p:txBody>
      </p:sp>
      <p:sp>
        <p:nvSpPr>
          <p:cNvPr id="243" name="Shape 243"/>
          <p:cNvSpPr>
            <a:spLocks noGrp="1"/>
          </p:cNvSpPr>
          <p:nvPr>
            <p:ph type="sldNum" sz="quarter" idx="2"/>
          </p:nvPr>
        </p:nvSpPr>
        <p:spPr>
          <a:xfrm>
            <a:off x="10361612" y="309086"/>
            <a:ext cx="838200" cy="523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2800">
                <a:solidFill>
                  <a:srgbClr val="FFFFFF"/>
                </a:solidFill>
              </a:rPr>
              <a:t>15</a:t>
            </a:fld>
            <a:endParaRPr sz="280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Shape 247"/>
          <p:cNvSpPr>
            <a:spLocks noGrp="1"/>
          </p:cNvSpPr>
          <p:nvPr>
            <p:ph type="title"/>
          </p:nvPr>
        </p:nvSpPr>
        <p:spPr>
          <a:xfrm>
            <a:off x="2075543" y="-174173"/>
            <a:ext cx="7924801" cy="104503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 algn="ctr" defTabSz="306324">
              <a:defRPr sz="1800">
                <a:solidFill>
                  <a:srgbClr val="000000"/>
                </a:solidFill>
              </a:defRPr>
            </a:pPr>
            <a:r>
              <a:rPr sz="2479" dirty="0"/>
              <a:t/>
            </a:r>
            <a:br>
              <a:rPr sz="2479" dirty="0"/>
            </a:br>
            <a:r>
              <a:rPr sz="3618" dirty="0"/>
              <a:t>Venipuncture Restraint: Jugular</a:t>
            </a:r>
          </a:p>
        </p:txBody>
      </p:sp>
      <p:sp>
        <p:nvSpPr>
          <p:cNvPr id="245" name="Shape 245"/>
          <p:cNvSpPr>
            <a:spLocks noGrp="1"/>
          </p:cNvSpPr>
          <p:nvPr>
            <p:ph type="body" idx="1"/>
          </p:nvPr>
        </p:nvSpPr>
        <p:spPr>
          <a:xfrm>
            <a:off x="8076855" y="3080507"/>
            <a:ext cx="2615477" cy="191618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39290" lvl="0" indent="-339290" defTabSz="429768">
              <a:spcBef>
                <a:spcPts val="900"/>
              </a:spcBef>
              <a:buClrTx/>
              <a:buSzPct val="100000"/>
              <a:buFontTx/>
              <a:buChar char="•"/>
              <a:defRPr sz="1800">
                <a:solidFill>
                  <a:srgbClr val="000000"/>
                </a:solidFill>
              </a:defRPr>
            </a:pPr>
            <a:r>
              <a:rPr sz="3384" dirty="0"/>
              <a:t>Sternal</a:t>
            </a:r>
          </a:p>
          <a:p>
            <a:pPr marL="339290" lvl="0" indent="-339290" defTabSz="429768">
              <a:spcBef>
                <a:spcPts val="900"/>
              </a:spcBef>
              <a:buClrTx/>
              <a:buSzPct val="100000"/>
              <a:buFontTx/>
              <a:buChar char="•"/>
              <a:defRPr sz="1800">
                <a:solidFill>
                  <a:srgbClr val="000000"/>
                </a:solidFill>
              </a:defRPr>
            </a:pPr>
            <a:r>
              <a:rPr sz="3384" dirty="0"/>
              <a:t>“Pistol” with fingers</a:t>
            </a:r>
          </a:p>
        </p:txBody>
      </p:sp>
      <p:sp>
        <p:nvSpPr>
          <p:cNvPr id="248" name="Shape 248"/>
          <p:cNvSpPr>
            <a:spLocks noGrp="1"/>
          </p:cNvSpPr>
          <p:nvPr>
            <p:ph type="sldNum" sz="quarter" idx="2"/>
          </p:nvPr>
        </p:nvSpPr>
        <p:spPr>
          <a:xfrm>
            <a:off x="10361612" y="309086"/>
            <a:ext cx="838200" cy="523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2800">
                <a:solidFill>
                  <a:srgbClr val="FFFFFF"/>
                </a:solidFill>
              </a:rPr>
              <a:t>16</a:t>
            </a:fld>
            <a:endParaRPr sz="280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hape 251"/>
          <p:cNvSpPr/>
          <p:nvPr/>
        </p:nvSpPr>
        <p:spPr>
          <a:xfrm>
            <a:off x="2075543" y="-174173"/>
            <a:ext cx="7924801" cy="10450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 algn="ctr" defTabSz="420623">
              <a:lnSpc>
                <a:spcPct val="80000"/>
              </a:lnSpc>
            </a:pPr>
            <a:r>
              <a:rPr sz="3404" dirty="0">
                <a:solidFill>
                  <a:schemeClr val="tx1"/>
                </a:solidFill>
              </a:rPr>
              <a:t/>
            </a:r>
            <a:br>
              <a:rPr sz="3404" dirty="0">
                <a:solidFill>
                  <a:schemeClr val="tx1"/>
                </a:solidFill>
              </a:rPr>
            </a:br>
            <a:r>
              <a:rPr sz="3404" dirty="0">
                <a:solidFill>
                  <a:schemeClr val="tx1"/>
                </a:solidFill>
              </a:rPr>
              <a:t>Venipuncture Restraint: Jugular</a:t>
            </a:r>
          </a:p>
        </p:txBody>
      </p:sp>
      <p:sp>
        <p:nvSpPr>
          <p:cNvPr id="252" name="Shape 252"/>
          <p:cNvSpPr/>
          <p:nvPr/>
        </p:nvSpPr>
        <p:spPr>
          <a:xfrm>
            <a:off x="8610599" y="3091217"/>
            <a:ext cx="2819401" cy="650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>
              <a:defRPr sz="3600">
                <a:solidFill>
                  <a:srgbClr val="FFFFFF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 dirty="0">
                <a:solidFill>
                  <a:schemeClr val="tx1"/>
                </a:solidFill>
              </a:rPr>
              <a:t>Stretch</a:t>
            </a:r>
          </a:p>
        </p:txBody>
      </p:sp>
      <p:sp>
        <p:nvSpPr>
          <p:cNvPr id="253" name="Shape 253"/>
          <p:cNvSpPr>
            <a:spLocks noGrp="1"/>
          </p:cNvSpPr>
          <p:nvPr>
            <p:ph type="sldNum" sz="quarter" idx="2"/>
          </p:nvPr>
        </p:nvSpPr>
        <p:spPr>
          <a:xfrm>
            <a:off x="10361612" y="309086"/>
            <a:ext cx="838200" cy="523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2800">
                <a:solidFill>
                  <a:srgbClr val="FFFFFF"/>
                </a:solidFill>
              </a:rPr>
              <a:t>17</a:t>
            </a:fld>
            <a:endParaRPr sz="280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Shape 255"/>
          <p:cNvSpPr>
            <a:spLocks noGrp="1"/>
          </p:cNvSpPr>
          <p:nvPr>
            <p:ph type="title"/>
          </p:nvPr>
        </p:nvSpPr>
        <p:spPr>
          <a:xfrm>
            <a:off x="346960" y="362762"/>
            <a:ext cx="8839201" cy="1074058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40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000" dirty="0"/>
              <a:t>Lateral </a:t>
            </a:r>
            <a:r>
              <a:rPr sz="4000" dirty="0" err="1"/>
              <a:t>Recumbency</a:t>
            </a:r>
            <a:r>
              <a:rPr sz="4000" dirty="0"/>
              <a:t> (Cat Stretch) </a:t>
            </a:r>
          </a:p>
        </p:txBody>
      </p:sp>
      <p:sp>
        <p:nvSpPr>
          <p:cNvPr id="257" name="Shape 257"/>
          <p:cNvSpPr>
            <a:spLocks noGrp="1"/>
          </p:cNvSpPr>
          <p:nvPr>
            <p:ph type="sldNum" sz="quarter" idx="2"/>
          </p:nvPr>
        </p:nvSpPr>
        <p:spPr>
          <a:xfrm>
            <a:off x="10361612" y="309086"/>
            <a:ext cx="838200" cy="523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2800">
                <a:solidFill>
                  <a:srgbClr val="FFFFFF"/>
                </a:solidFill>
              </a:rPr>
              <a:t>18</a:t>
            </a:fld>
            <a:endParaRPr sz="2800">
              <a:solidFill>
                <a:srgbClr val="FFFFFF"/>
              </a:solidFill>
            </a:endParaRPr>
          </a:p>
        </p:txBody>
      </p:sp>
      <p:sp>
        <p:nvSpPr>
          <p:cNvPr id="258" name="Shape 258"/>
          <p:cNvSpPr/>
          <p:nvPr/>
        </p:nvSpPr>
        <p:spPr>
          <a:xfrm>
            <a:off x="9256172" y="3484616"/>
            <a:ext cx="2138555" cy="980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>
              <a:defRPr sz="2900">
                <a:solidFill>
                  <a:srgbClr val="FFFFFF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900" dirty="0">
                <a:solidFill>
                  <a:schemeClr val="tx1"/>
                </a:solidFill>
              </a:rPr>
              <a:t>Includes </a:t>
            </a:r>
            <a:r>
              <a:rPr sz="2900" dirty="0" err="1">
                <a:solidFill>
                  <a:schemeClr val="tx1"/>
                </a:solidFill>
              </a:rPr>
              <a:t>scruffing</a:t>
            </a:r>
            <a:endParaRPr sz="29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Shape 260"/>
          <p:cNvSpPr>
            <a:spLocks noGrp="1"/>
          </p:cNvSpPr>
          <p:nvPr>
            <p:ph type="title"/>
          </p:nvPr>
        </p:nvSpPr>
        <p:spPr>
          <a:xfrm>
            <a:off x="665747" y="228600"/>
            <a:ext cx="9817770" cy="12954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40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000" dirty="0"/>
              <a:t>Placing a Cat in Lateral </a:t>
            </a:r>
            <a:r>
              <a:rPr sz="4000" dirty="0" err="1"/>
              <a:t>Recumbency</a:t>
            </a:r>
            <a:endParaRPr sz="4000" dirty="0"/>
          </a:p>
        </p:txBody>
      </p:sp>
      <p:sp>
        <p:nvSpPr>
          <p:cNvPr id="261" name="Shape 261"/>
          <p:cNvSpPr>
            <a:spLocks noGrp="1"/>
          </p:cNvSpPr>
          <p:nvPr>
            <p:ph type="body" idx="1"/>
          </p:nvPr>
        </p:nvSpPr>
        <p:spPr>
          <a:xfrm>
            <a:off x="1484147" y="1791603"/>
            <a:ext cx="4050633" cy="1371601"/>
          </a:xfrm>
          <a:prstGeom prst="rect">
            <a:avLst/>
          </a:prstGeom>
        </p:spPr>
        <p:txBody>
          <a:bodyPr/>
          <a:lstStyle>
            <a:lvl1pPr marL="0" indent="114300">
              <a:buSzTx/>
              <a:buNone/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 dirty="0"/>
              <a:t>Step: 1 Gain control of the head and hind legs.</a:t>
            </a:r>
          </a:p>
        </p:txBody>
      </p:sp>
      <p:sp>
        <p:nvSpPr>
          <p:cNvPr id="265" name="Shape 265"/>
          <p:cNvSpPr>
            <a:spLocks noGrp="1"/>
          </p:cNvSpPr>
          <p:nvPr>
            <p:ph type="sldNum" sz="quarter" idx="2"/>
          </p:nvPr>
        </p:nvSpPr>
        <p:spPr>
          <a:xfrm>
            <a:off x="10361612" y="309086"/>
            <a:ext cx="838200" cy="523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2800">
                <a:solidFill>
                  <a:srgbClr val="FFFFFF"/>
                </a:solidFill>
              </a:rPr>
              <a:t>19</a:t>
            </a:fld>
            <a:endParaRPr sz="2800">
              <a:solidFill>
                <a:srgbClr val="FFFFFF"/>
              </a:solidFill>
            </a:endParaRPr>
          </a:p>
        </p:txBody>
      </p:sp>
      <p:sp>
        <p:nvSpPr>
          <p:cNvPr id="264" name="Shape 264"/>
          <p:cNvSpPr/>
          <p:nvPr/>
        </p:nvSpPr>
        <p:spPr>
          <a:xfrm>
            <a:off x="6293282" y="1306285"/>
            <a:ext cx="4563406" cy="156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lvl="0"/>
            <a:r>
              <a:rPr sz="2400" dirty="0">
                <a:solidFill>
                  <a:schemeClr val="tx1"/>
                </a:solidFill>
              </a:rPr>
              <a:t>Step 2: In one move, </a:t>
            </a:r>
            <a:r>
              <a:rPr sz="2400" u="sng" dirty="0">
                <a:solidFill>
                  <a:schemeClr val="tx1"/>
                </a:solidFill>
              </a:rPr>
              <a:t>gently</a:t>
            </a:r>
            <a:r>
              <a:rPr sz="2400" dirty="0">
                <a:solidFill>
                  <a:schemeClr val="tx1"/>
                </a:solidFill>
              </a:rPr>
              <a:t> pick up the cat, turn so feet are away from you and lay back down on the table.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200" dirty="0"/>
              <a:t>Objectives</a:t>
            </a:r>
          </a:p>
        </p:txBody>
      </p:sp>
      <p:sp>
        <p:nvSpPr>
          <p:cNvPr id="110" name="Shape 110"/>
          <p:cNvSpPr>
            <a:spLocks noGrp="1"/>
          </p:cNvSpPr>
          <p:nvPr>
            <p:ph idx="1"/>
          </p:nvPr>
        </p:nvSpPr>
        <p:spPr>
          <a:xfrm>
            <a:off x="875201" y="1876883"/>
            <a:ext cx="8946543" cy="4195482"/>
          </a:xfrm>
          <a:prstGeom prst="rect">
            <a:avLst/>
          </a:prstGeom>
        </p:spPr>
        <p:txBody>
          <a:bodyPr/>
          <a:lstStyle/>
          <a:p>
            <a:pPr marL="480059" lvl="0" indent="-480059">
              <a:defRPr sz="1800">
                <a:solidFill>
                  <a:srgbClr val="000000"/>
                </a:solidFill>
              </a:defRPr>
            </a:pPr>
            <a:r>
              <a:rPr sz="2800" dirty="0"/>
              <a:t>Know indications for feline restraint</a:t>
            </a:r>
          </a:p>
          <a:p>
            <a:pPr marL="480059" lvl="0" indent="-480059">
              <a:defRPr sz="1800">
                <a:solidFill>
                  <a:srgbClr val="000000"/>
                </a:solidFill>
              </a:defRPr>
            </a:pPr>
            <a:r>
              <a:rPr sz="2800" dirty="0"/>
              <a:t>Pronounce, spell &amp; define key terms</a:t>
            </a:r>
          </a:p>
          <a:p>
            <a:pPr marL="480059" lvl="0" indent="-480059">
              <a:defRPr sz="1800">
                <a:solidFill>
                  <a:srgbClr val="000000"/>
                </a:solidFill>
              </a:defRPr>
            </a:pPr>
            <a:r>
              <a:rPr sz="2800" dirty="0"/>
              <a:t>Know how to minimize feline stress during physical exams and hospitalization</a:t>
            </a:r>
          </a:p>
          <a:p>
            <a:pPr marL="480059" lvl="0" indent="-480059">
              <a:defRPr sz="1800">
                <a:solidFill>
                  <a:srgbClr val="000000"/>
                </a:solidFill>
              </a:defRPr>
            </a:pPr>
            <a:r>
              <a:rPr sz="2800" dirty="0"/>
              <a:t>List equipment &amp; methods used to capture &amp; restrain cooperative and uncooperative cats</a:t>
            </a:r>
          </a:p>
          <a:p>
            <a:pPr marL="480059" lvl="0" indent="-480059">
              <a:defRPr sz="1800">
                <a:solidFill>
                  <a:srgbClr val="000000"/>
                </a:solidFill>
              </a:defRPr>
            </a:pPr>
            <a:r>
              <a:rPr sz="2800" dirty="0"/>
              <a:t>Be able to restrain cats for a variety of procedures </a:t>
            </a:r>
            <a:r>
              <a:rPr sz="2800" dirty="0">
                <a:solidFill>
                  <a:srgbClr val="FFFFFF"/>
                </a:solidFill>
              </a:rPr>
              <a:t>safely</a:t>
            </a:r>
          </a:p>
        </p:txBody>
      </p:sp>
      <p:sp>
        <p:nvSpPr>
          <p:cNvPr id="111" name="Shape 111"/>
          <p:cNvSpPr>
            <a:spLocks noGrp="1"/>
          </p:cNvSpPr>
          <p:nvPr>
            <p:ph type="sldNum" sz="quarter" idx="12"/>
          </p:nvPr>
        </p:nvSpPr>
        <p:spPr>
          <a:xfrm>
            <a:off x="10361612" y="195455"/>
            <a:ext cx="838200" cy="523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2800">
                <a:solidFill>
                  <a:srgbClr val="FFFFFF"/>
                </a:solidFill>
              </a:rPr>
              <a:t>2</a:t>
            </a:fld>
            <a:endParaRPr sz="2800">
              <a:solidFill>
                <a:srgbClr val="FFFF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Shape 267"/>
          <p:cNvSpPr>
            <a:spLocks noGrp="1"/>
          </p:cNvSpPr>
          <p:nvPr>
            <p:ph type="title"/>
          </p:nvPr>
        </p:nvSpPr>
        <p:spPr>
          <a:xfrm>
            <a:off x="867919" y="193869"/>
            <a:ext cx="8229601" cy="12192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200" dirty="0"/>
              <a:t>Modified lateral </a:t>
            </a:r>
            <a:r>
              <a:rPr sz="4200" dirty="0" err="1"/>
              <a:t>recumbency</a:t>
            </a:r>
            <a:endParaRPr sz="4200" dirty="0"/>
          </a:p>
        </p:txBody>
      </p:sp>
      <p:sp>
        <p:nvSpPr>
          <p:cNvPr id="269" name="Shape 269"/>
          <p:cNvSpPr>
            <a:spLocks noGrp="1"/>
          </p:cNvSpPr>
          <p:nvPr>
            <p:ph type="sldNum" sz="quarter" idx="2"/>
          </p:nvPr>
        </p:nvSpPr>
        <p:spPr>
          <a:xfrm>
            <a:off x="10361612" y="309086"/>
            <a:ext cx="838200" cy="523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2800">
                <a:solidFill>
                  <a:srgbClr val="FFFFFF"/>
                </a:solidFill>
              </a:rPr>
              <a:t>20</a:t>
            </a:fld>
            <a:endParaRPr sz="2800">
              <a:solidFill>
                <a:srgbClr val="FFFFFF"/>
              </a:solidFill>
            </a:endParaRPr>
          </a:p>
        </p:txBody>
      </p:sp>
      <p:sp>
        <p:nvSpPr>
          <p:cNvPr id="270" name="Shape 270"/>
          <p:cNvSpPr/>
          <p:nvPr/>
        </p:nvSpPr>
        <p:spPr>
          <a:xfrm>
            <a:off x="8400910" y="3128185"/>
            <a:ext cx="3238778" cy="1424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marL="290763" lvl="0" indent="-290763">
              <a:buSzPct val="100000"/>
              <a:buChar char="•"/>
            </a:pPr>
            <a:r>
              <a:rPr sz="2900" dirty="0">
                <a:solidFill>
                  <a:schemeClr val="tx1"/>
                </a:solidFill>
              </a:rPr>
              <a:t>For well-behaved cats</a:t>
            </a:r>
          </a:p>
          <a:p>
            <a:pPr marL="290763" lvl="0" indent="-290763">
              <a:buSzPct val="100000"/>
              <a:buChar char="•"/>
            </a:pPr>
            <a:r>
              <a:rPr sz="2900" dirty="0">
                <a:solidFill>
                  <a:schemeClr val="tx1"/>
                </a:solidFill>
              </a:rPr>
              <a:t>No scruff</a:t>
            </a:r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Shape 272"/>
          <p:cNvSpPr>
            <a:spLocks noGrp="1"/>
          </p:cNvSpPr>
          <p:nvPr>
            <p:ph type="title"/>
          </p:nvPr>
        </p:nvSpPr>
        <p:spPr>
          <a:xfrm>
            <a:off x="484178" y="125791"/>
            <a:ext cx="10769601" cy="1752601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 dirty="0"/>
              <a:t>Venipuncture Restraint: Medial Saphenous </a:t>
            </a:r>
          </a:p>
        </p:txBody>
      </p:sp>
      <p:sp>
        <p:nvSpPr>
          <p:cNvPr id="274" name="Shape 274"/>
          <p:cNvSpPr>
            <a:spLocks noGrp="1"/>
          </p:cNvSpPr>
          <p:nvPr>
            <p:ph type="sldNum" sz="quarter" idx="2"/>
          </p:nvPr>
        </p:nvSpPr>
        <p:spPr>
          <a:xfrm>
            <a:off x="10361612" y="309086"/>
            <a:ext cx="838200" cy="523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2800">
                <a:solidFill>
                  <a:srgbClr val="FFFFFF"/>
                </a:solidFill>
              </a:rPr>
              <a:t>21</a:t>
            </a:fld>
            <a:endParaRPr sz="2800" dirty="0">
              <a:solidFill>
                <a:srgbClr val="FFFFFF"/>
              </a:solidFill>
            </a:endParaRPr>
          </a:p>
        </p:txBody>
      </p:sp>
      <p:sp>
        <p:nvSpPr>
          <p:cNvPr id="275" name="Shape 275"/>
          <p:cNvSpPr/>
          <p:nvPr/>
        </p:nvSpPr>
        <p:spPr>
          <a:xfrm>
            <a:off x="8380384" y="2086214"/>
            <a:ext cx="3279830" cy="37574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marL="280736" lvl="0" indent="-280736">
              <a:spcBef>
                <a:spcPts val="1700"/>
              </a:spcBef>
              <a:buSzPct val="100000"/>
              <a:buChar char="•"/>
            </a:pPr>
            <a:r>
              <a:rPr sz="2800" dirty="0">
                <a:solidFill>
                  <a:schemeClr val="tx1"/>
                </a:solidFill>
              </a:rPr>
              <a:t>Sometimes also called “femoral vein”</a:t>
            </a:r>
          </a:p>
          <a:p>
            <a:pPr marL="280736" lvl="0" indent="-280736">
              <a:spcBef>
                <a:spcPts val="1700"/>
              </a:spcBef>
              <a:buSzPct val="100000"/>
              <a:buChar char="•"/>
            </a:pPr>
            <a:r>
              <a:rPr sz="2800" dirty="0">
                <a:solidFill>
                  <a:schemeClr val="tx1"/>
                </a:solidFill>
              </a:rPr>
              <a:t>Medial means “towards the middle”</a:t>
            </a:r>
          </a:p>
          <a:p>
            <a:pPr marL="280736" lvl="0" indent="-280736">
              <a:buSzPct val="100000"/>
              <a:buChar char="•"/>
            </a:pPr>
            <a:r>
              <a:rPr sz="2800" dirty="0">
                <a:solidFill>
                  <a:schemeClr val="tx1"/>
                </a:solidFill>
              </a:rPr>
              <a:t>“Kitty karate chop”</a:t>
            </a:r>
          </a:p>
        </p:txBody>
      </p:sp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Shape 277"/>
          <p:cNvSpPr>
            <a:spLocks noGrp="1"/>
          </p:cNvSpPr>
          <p:nvPr>
            <p:ph type="title"/>
          </p:nvPr>
        </p:nvSpPr>
        <p:spPr>
          <a:xfrm>
            <a:off x="3261739" y="102289"/>
            <a:ext cx="8382001" cy="16002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200" dirty="0"/>
              <a:t>“Kitty Karate Chop”</a:t>
            </a:r>
          </a:p>
        </p:txBody>
      </p:sp>
      <p:sp>
        <p:nvSpPr>
          <p:cNvPr id="279" name="Shape 279"/>
          <p:cNvSpPr>
            <a:spLocks noGrp="1"/>
          </p:cNvSpPr>
          <p:nvPr>
            <p:ph type="sldNum" sz="quarter" idx="2"/>
          </p:nvPr>
        </p:nvSpPr>
        <p:spPr>
          <a:xfrm>
            <a:off x="10361612" y="309086"/>
            <a:ext cx="838200" cy="523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2800">
                <a:solidFill>
                  <a:srgbClr val="FFFFFF"/>
                </a:solidFill>
              </a:rPr>
              <a:t>22</a:t>
            </a:fld>
            <a:endParaRPr sz="2800">
              <a:solidFill>
                <a:srgbClr val="FFFFFF"/>
              </a:solidFill>
            </a:endParaRPr>
          </a:p>
        </p:txBody>
      </p:sp>
      <p:sp>
        <p:nvSpPr>
          <p:cNvPr id="280" name="Shape 280"/>
          <p:cNvSpPr/>
          <p:nvPr/>
        </p:nvSpPr>
        <p:spPr>
          <a:xfrm>
            <a:off x="8891173" y="3116924"/>
            <a:ext cx="2819401" cy="2301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 algn="ctr">
              <a:defRPr sz="2400">
                <a:solidFill>
                  <a:srgbClr val="FFFFFF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 dirty="0">
                <a:solidFill>
                  <a:schemeClr val="tx1"/>
                </a:solidFill>
              </a:rPr>
              <a:t>Occludes the medial saphenous vein for venipuncture/IV catheter placement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200" dirty="0"/>
              <a:t>INDICATIONS FOR RESTRAINT</a:t>
            </a:r>
          </a:p>
        </p:txBody>
      </p:sp>
      <p:sp>
        <p:nvSpPr>
          <p:cNvPr id="114" name="Shape 114"/>
          <p:cNvSpPr>
            <a:spLocks noGrp="1"/>
          </p:cNvSpPr>
          <p:nvPr>
            <p:ph idx="1"/>
          </p:nvPr>
        </p:nvSpPr>
        <p:spPr>
          <a:xfrm>
            <a:off x="687580" y="2232524"/>
            <a:ext cx="5553739" cy="4631218"/>
          </a:xfrm>
          <a:prstGeom prst="rect">
            <a:avLst/>
          </a:prstGeom>
        </p:spPr>
        <p:txBody>
          <a:bodyPr/>
          <a:lstStyle/>
          <a:p>
            <a:pPr marL="480059" lvl="0" indent="-480059">
              <a:defRPr sz="1800">
                <a:solidFill>
                  <a:srgbClr val="000000"/>
                </a:solidFill>
              </a:defRPr>
            </a:pPr>
            <a:r>
              <a:rPr sz="2800" dirty="0"/>
              <a:t>Control the animal so it can receive medical care</a:t>
            </a:r>
          </a:p>
          <a:p>
            <a:pPr marL="480059" lvl="0" indent="-480059">
              <a:defRPr sz="1800">
                <a:solidFill>
                  <a:srgbClr val="000000"/>
                </a:solidFill>
              </a:defRPr>
            </a:pPr>
            <a:r>
              <a:rPr sz="2800" dirty="0"/>
              <a:t>Prevent the animal from harming itself while it receives care</a:t>
            </a:r>
            <a:endParaRPr dirty="0"/>
          </a:p>
          <a:p>
            <a:pPr marL="480059" lvl="0" indent="-480059">
              <a:defRPr sz="1800">
                <a:solidFill>
                  <a:srgbClr val="000000"/>
                </a:solidFill>
              </a:defRPr>
            </a:pPr>
            <a:r>
              <a:rPr sz="2800" dirty="0"/>
              <a:t>Protect personnel</a:t>
            </a:r>
          </a:p>
        </p:txBody>
      </p:sp>
      <p:sp>
        <p:nvSpPr>
          <p:cNvPr id="117" name="Shape 117"/>
          <p:cNvSpPr>
            <a:spLocks noGrp="1"/>
          </p:cNvSpPr>
          <p:nvPr>
            <p:ph type="sldNum" sz="quarter" idx="12"/>
          </p:nvPr>
        </p:nvSpPr>
        <p:spPr>
          <a:xfrm>
            <a:off x="10361612" y="309086"/>
            <a:ext cx="838200" cy="523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2800">
                <a:solidFill>
                  <a:srgbClr val="FFFFFF"/>
                </a:solidFill>
              </a:rPr>
              <a:t>3</a:t>
            </a:fld>
            <a:endParaRPr sz="2800">
              <a:solidFill>
                <a:srgbClr val="FFFFFF"/>
              </a:solidFill>
            </a:endParaRPr>
          </a:p>
        </p:txBody>
      </p:sp>
      <p:sp>
        <p:nvSpPr>
          <p:cNvPr id="116" name="Shape 116"/>
          <p:cNvSpPr/>
          <p:nvPr/>
        </p:nvSpPr>
        <p:spPr>
          <a:xfrm>
            <a:off x="8555007" y="5501816"/>
            <a:ext cx="2431862" cy="396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>
              <a:defRPr sz="2000">
                <a:solidFill>
                  <a:srgbClr val="FFFFFF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Kitty Burrito – yum!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>
            <a:spLocks noGrp="1"/>
          </p:cNvSpPr>
          <p:nvPr>
            <p:ph type="title"/>
          </p:nvPr>
        </p:nvSpPr>
        <p:spPr>
          <a:xfrm>
            <a:off x="505434" y="171363"/>
            <a:ext cx="9404723" cy="1400532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200" dirty="0"/>
              <a:t>Here, kitty, kitty… The Approach</a:t>
            </a:r>
          </a:p>
        </p:txBody>
      </p:sp>
      <p:sp>
        <p:nvSpPr>
          <p:cNvPr id="120" name="Shape 120"/>
          <p:cNvSpPr>
            <a:spLocks noGrp="1"/>
          </p:cNvSpPr>
          <p:nvPr>
            <p:ph idx="1"/>
          </p:nvPr>
        </p:nvSpPr>
        <p:spPr>
          <a:xfrm>
            <a:off x="632043" y="1335464"/>
            <a:ext cx="7513150" cy="4854321"/>
          </a:xfrm>
          <a:prstGeom prst="rect">
            <a:avLst/>
          </a:prstGeom>
        </p:spPr>
        <p:txBody>
          <a:bodyPr/>
          <a:lstStyle/>
          <a:p>
            <a:pPr marL="0" lvl="0" indent="0" defTabSz="438911">
              <a:spcBef>
                <a:spcPts val="900"/>
              </a:spcBef>
              <a:buClrTx/>
              <a:buSzTx/>
              <a:buFontTx/>
              <a:buNone/>
              <a:defRPr sz="1800">
                <a:solidFill>
                  <a:srgbClr val="000000"/>
                </a:solidFill>
              </a:defRPr>
            </a:pPr>
            <a:r>
              <a:rPr sz="2304" dirty="0"/>
              <a:t>Observe before approaching for fear-related behavior:</a:t>
            </a:r>
          </a:p>
          <a:p>
            <a:pPr marL="743711" lvl="1" indent="-304800" defTabSz="438911">
              <a:spcBef>
                <a:spcPts val="900"/>
              </a:spcBef>
              <a:defRPr sz="1800">
                <a:solidFill>
                  <a:srgbClr val="000000"/>
                </a:solidFill>
              </a:defRPr>
            </a:pPr>
            <a:r>
              <a:rPr sz="1919" dirty="0"/>
              <a:t>Averting eyes/squinting</a:t>
            </a:r>
            <a:endParaRPr sz="1727" dirty="0"/>
          </a:p>
          <a:p>
            <a:pPr marL="743711" lvl="1" indent="-304800" defTabSz="438911">
              <a:spcBef>
                <a:spcPts val="900"/>
              </a:spcBef>
              <a:defRPr sz="1800">
                <a:solidFill>
                  <a:srgbClr val="000000"/>
                </a:solidFill>
              </a:defRPr>
            </a:pPr>
            <a:r>
              <a:rPr sz="1919" dirty="0"/>
              <a:t>Preparing to jump - Leaning backwards &amp; pulling the feet in</a:t>
            </a:r>
            <a:endParaRPr sz="1727" dirty="0"/>
          </a:p>
          <a:p>
            <a:pPr marL="743711" lvl="1" indent="-304800" defTabSz="438911">
              <a:spcBef>
                <a:spcPts val="900"/>
              </a:spcBef>
              <a:defRPr sz="1800">
                <a:solidFill>
                  <a:srgbClr val="000000"/>
                </a:solidFill>
              </a:defRPr>
            </a:pPr>
            <a:r>
              <a:rPr sz="1919" dirty="0"/>
              <a:t>The “trusty tail”:</a:t>
            </a:r>
            <a:endParaRPr sz="1727" dirty="0"/>
          </a:p>
          <a:p>
            <a:pPr marL="1124711" lvl="2" indent="-246887" defTabSz="438911">
              <a:spcBef>
                <a:spcPts val="900"/>
              </a:spcBef>
              <a:defRPr sz="1800">
                <a:solidFill>
                  <a:srgbClr val="000000"/>
                </a:solidFill>
              </a:defRPr>
            </a:pPr>
            <a:r>
              <a:rPr sz="1727" dirty="0"/>
              <a:t>Tucking/lowering can mean fear</a:t>
            </a:r>
            <a:endParaRPr sz="1536" dirty="0"/>
          </a:p>
          <a:p>
            <a:pPr marL="1124711" lvl="2" indent="-246887" defTabSz="438911">
              <a:spcBef>
                <a:spcPts val="900"/>
              </a:spcBef>
              <a:defRPr sz="1800">
                <a:solidFill>
                  <a:srgbClr val="000000"/>
                </a:solidFill>
              </a:defRPr>
            </a:pPr>
            <a:r>
              <a:rPr sz="1727" dirty="0"/>
              <a:t>Swishing/flicking can mean agitation</a:t>
            </a:r>
            <a:endParaRPr sz="1536" dirty="0"/>
          </a:p>
          <a:p>
            <a:pPr marL="743711" lvl="1" indent="-304800" defTabSz="438911">
              <a:spcBef>
                <a:spcPts val="900"/>
              </a:spcBef>
              <a:defRPr sz="1800">
                <a:solidFill>
                  <a:srgbClr val="000000"/>
                </a:solidFill>
              </a:defRPr>
            </a:pPr>
            <a:r>
              <a:rPr sz="1919" dirty="0"/>
              <a:t>Lowering head and/or ears</a:t>
            </a:r>
            <a:endParaRPr sz="1727" dirty="0"/>
          </a:p>
          <a:p>
            <a:pPr marL="743711" lvl="1" indent="-304800" defTabSz="438911">
              <a:spcBef>
                <a:spcPts val="900"/>
              </a:spcBef>
              <a:defRPr sz="1800">
                <a:solidFill>
                  <a:srgbClr val="000000"/>
                </a:solidFill>
              </a:defRPr>
            </a:pPr>
            <a:r>
              <a:rPr sz="1919" dirty="0"/>
              <a:t>Dilated pupils</a:t>
            </a:r>
            <a:endParaRPr sz="1727" dirty="0"/>
          </a:p>
          <a:p>
            <a:pPr marL="743711" lvl="1" indent="-304800" defTabSz="438911">
              <a:spcBef>
                <a:spcPts val="900"/>
              </a:spcBef>
              <a:defRPr sz="1800">
                <a:solidFill>
                  <a:srgbClr val="000000"/>
                </a:solidFill>
              </a:defRPr>
            </a:pPr>
            <a:r>
              <a:rPr sz="1919" dirty="0"/>
              <a:t>Piloerection – Hair stands up</a:t>
            </a:r>
            <a:endParaRPr sz="1727" dirty="0"/>
          </a:p>
          <a:p>
            <a:pPr marL="743711" lvl="1" indent="-304800" defTabSz="438911">
              <a:spcBef>
                <a:spcPts val="900"/>
              </a:spcBef>
              <a:defRPr sz="1800">
                <a:solidFill>
                  <a:srgbClr val="000000"/>
                </a:solidFill>
              </a:defRPr>
            </a:pPr>
            <a:r>
              <a:rPr sz="1919" dirty="0"/>
              <a:t>Hissing, screaming, striking, biting</a:t>
            </a:r>
          </a:p>
        </p:txBody>
      </p:sp>
      <p:sp>
        <p:nvSpPr>
          <p:cNvPr id="122" name="Shape 122"/>
          <p:cNvSpPr>
            <a:spLocks noGrp="1"/>
          </p:cNvSpPr>
          <p:nvPr>
            <p:ph type="sldNum" sz="quarter" idx="12"/>
          </p:nvPr>
        </p:nvSpPr>
        <p:spPr>
          <a:xfrm>
            <a:off x="10361612" y="309086"/>
            <a:ext cx="838200" cy="523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2800">
                <a:solidFill>
                  <a:srgbClr val="FFFFFF"/>
                </a:solidFill>
              </a:rPr>
              <a:t>4</a:t>
            </a:fld>
            <a:endParaRPr sz="2800">
              <a:solidFill>
                <a:srgbClr val="FFFF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200" dirty="0"/>
              <a:t>Approaching a Cat</a:t>
            </a:r>
          </a:p>
        </p:txBody>
      </p:sp>
      <p:sp>
        <p:nvSpPr>
          <p:cNvPr id="131" name="Shape 131"/>
          <p:cNvSpPr>
            <a:spLocks noGrp="1"/>
          </p:cNvSpPr>
          <p:nvPr>
            <p:ph idx="1"/>
          </p:nvPr>
        </p:nvSpPr>
        <p:spPr>
          <a:xfrm>
            <a:off x="453287" y="1977293"/>
            <a:ext cx="7182610" cy="4195482"/>
          </a:xfrm>
          <a:prstGeom prst="rect">
            <a:avLst/>
          </a:prstGeom>
        </p:spPr>
        <p:txBody>
          <a:bodyPr/>
          <a:lstStyle/>
          <a:p>
            <a:pPr marL="480059" lvl="0" indent="-480059">
              <a:defRPr sz="1800">
                <a:solidFill>
                  <a:srgbClr val="000000"/>
                </a:solidFill>
              </a:defRPr>
            </a:pPr>
            <a:r>
              <a:rPr sz="2800" dirty="0"/>
              <a:t>Displacement behaviors – Grooming</a:t>
            </a:r>
          </a:p>
          <a:p>
            <a:pPr marL="480059" lvl="0" indent="-480059">
              <a:defRPr sz="1800">
                <a:solidFill>
                  <a:srgbClr val="000000"/>
                </a:solidFill>
              </a:defRPr>
            </a:pPr>
            <a:r>
              <a:rPr sz="2800" dirty="0"/>
              <a:t>Cats are usually in a carrier</a:t>
            </a:r>
          </a:p>
          <a:p>
            <a:pPr marL="838200" lvl="1" indent="-381000">
              <a:defRPr sz="1800">
                <a:solidFill>
                  <a:srgbClr val="000000"/>
                </a:solidFill>
              </a:defRPr>
            </a:pPr>
            <a:r>
              <a:rPr sz="2400" dirty="0"/>
              <a:t>Good signs - Head-butting the kennel door or reaching through to touch</a:t>
            </a:r>
            <a:endParaRPr dirty="0"/>
          </a:p>
          <a:p>
            <a:pPr marL="838200" lvl="1" indent="-381000">
              <a:defRPr sz="1800">
                <a:solidFill>
                  <a:srgbClr val="000000"/>
                </a:solidFill>
              </a:defRPr>
            </a:pPr>
            <a:r>
              <a:rPr sz="2400" dirty="0"/>
              <a:t>Owners should familiarize the cat with the carrier before bringing</a:t>
            </a:r>
            <a:endParaRPr dirty="0"/>
          </a:p>
          <a:p>
            <a:pPr marL="480059" lvl="0" indent="-480059">
              <a:defRPr sz="1800">
                <a:solidFill>
                  <a:srgbClr val="000000"/>
                </a:solidFill>
              </a:defRPr>
            </a:pPr>
            <a:r>
              <a:rPr sz="2800" dirty="0"/>
              <a:t>Allow the cat to smell fingers through the door, but use caution</a:t>
            </a:r>
          </a:p>
        </p:txBody>
      </p:sp>
      <p:sp>
        <p:nvSpPr>
          <p:cNvPr id="133" name="Shape 133"/>
          <p:cNvSpPr>
            <a:spLocks noGrp="1"/>
          </p:cNvSpPr>
          <p:nvPr>
            <p:ph type="sldNum" sz="quarter" idx="12"/>
          </p:nvPr>
        </p:nvSpPr>
        <p:spPr>
          <a:xfrm>
            <a:off x="10361612" y="309086"/>
            <a:ext cx="838200" cy="523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2800">
                <a:solidFill>
                  <a:srgbClr val="FFFFFF"/>
                </a:solidFill>
              </a:rPr>
              <a:t>5</a:t>
            </a:fld>
            <a:endParaRPr sz="2800">
              <a:solidFill>
                <a:srgbClr val="FFFF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>
            <a:spLocks noGrp="1"/>
          </p:cNvSpPr>
          <p:nvPr>
            <p:ph type="title"/>
          </p:nvPr>
        </p:nvSpPr>
        <p:spPr>
          <a:xfrm>
            <a:off x="580572" y="275771"/>
            <a:ext cx="8458201" cy="15240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200" dirty="0"/>
              <a:t>Retrieving a Cat From a Carrier</a:t>
            </a:r>
          </a:p>
        </p:txBody>
      </p:sp>
      <p:sp>
        <p:nvSpPr>
          <p:cNvPr id="139" name="Shape 139"/>
          <p:cNvSpPr>
            <a:spLocks noGrp="1"/>
          </p:cNvSpPr>
          <p:nvPr>
            <p:ph type="sldNum" sz="quarter" idx="12"/>
          </p:nvPr>
        </p:nvSpPr>
        <p:spPr>
          <a:xfrm>
            <a:off x="10361612" y="309086"/>
            <a:ext cx="838200" cy="523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2800">
                <a:solidFill>
                  <a:srgbClr val="FFFFFF"/>
                </a:solidFill>
              </a:rPr>
              <a:t>6</a:t>
            </a:fld>
            <a:endParaRPr sz="2800">
              <a:solidFill>
                <a:srgbClr val="FFFFFF"/>
              </a:solidFill>
            </a:endParaRPr>
          </a:p>
        </p:txBody>
      </p:sp>
      <p:sp>
        <p:nvSpPr>
          <p:cNvPr id="136" name="Shape 136"/>
          <p:cNvSpPr/>
          <p:nvPr/>
        </p:nvSpPr>
        <p:spPr>
          <a:xfrm>
            <a:off x="346529" y="1471225"/>
            <a:ext cx="6431642" cy="4460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marL="660400" lvl="0" indent="-660400">
              <a:spcBef>
                <a:spcPts val="600"/>
              </a:spcBef>
              <a:buSzPct val="100000"/>
              <a:buFont typeface="Arial"/>
              <a:buChar char="•"/>
            </a:pPr>
            <a:r>
              <a:rPr sz="2600" dirty="0">
                <a:solidFill>
                  <a:schemeClr val="tx1"/>
                </a:solidFill>
              </a:rPr>
              <a:t>Close all doors and windows</a:t>
            </a:r>
          </a:p>
          <a:p>
            <a:pPr marL="660400" lvl="0" indent="-660400">
              <a:spcBef>
                <a:spcPts val="600"/>
              </a:spcBef>
              <a:buSzPct val="100000"/>
              <a:buFont typeface="Arial"/>
              <a:buChar char="•"/>
            </a:pPr>
            <a:r>
              <a:rPr sz="2600" dirty="0">
                <a:solidFill>
                  <a:schemeClr val="tx1"/>
                </a:solidFill>
              </a:rPr>
              <a:t>Give the cat some time, “ask” nicely and practice patience.</a:t>
            </a:r>
            <a:endParaRPr sz="2000" dirty="0">
              <a:solidFill>
                <a:schemeClr val="tx1"/>
              </a:solidFill>
            </a:endParaRPr>
          </a:p>
          <a:p>
            <a:pPr marL="660400" lvl="0" indent="-660400">
              <a:spcBef>
                <a:spcPts val="600"/>
              </a:spcBef>
              <a:buSzPct val="100000"/>
              <a:buFont typeface="Arial"/>
              <a:buChar char="•"/>
            </a:pPr>
            <a:r>
              <a:rPr sz="2600" dirty="0">
                <a:solidFill>
                  <a:schemeClr val="tx1"/>
                </a:solidFill>
              </a:rPr>
              <a:t>If necessary, gently slide the cat out of the carrier</a:t>
            </a:r>
            <a:endParaRPr sz="2000" dirty="0">
              <a:solidFill>
                <a:schemeClr val="tx1"/>
              </a:solidFill>
            </a:endParaRPr>
          </a:p>
          <a:p>
            <a:pPr marL="1117600" lvl="1" indent="-660400">
              <a:spcBef>
                <a:spcPts val="600"/>
              </a:spcBef>
              <a:buSzPct val="100000"/>
              <a:buFont typeface="Arial"/>
              <a:buChar char="•"/>
            </a:pPr>
            <a:r>
              <a:rPr sz="2600" dirty="0">
                <a:solidFill>
                  <a:schemeClr val="tx1"/>
                </a:solidFill>
              </a:rPr>
              <a:t>Helpful – top doors, taking apart kennel as needed</a:t>
            </a:r>
            <a:endParaRPr sz="2000" dirty="0">
              <a:solidFill>
                <a:schemeClr val="tx1"/>
              </a:solidFill>
            </a:endParaRPr>
          </a:p>
          <a:p>
            <a:pPr marL="1117600" lvl="1" indent="-660400">
              <a:spcBef>
                <a:spcPts val="600"/>
              </a:spcBef>
              <a:buSzPct val="100000"/>
              <a:buFont typeface="Arial"/>
              <a:buChar char="•"/>
            </a:pPr>
            <a:r>
              <a:rPr sz="2600" dirty="0">
                <a:solidFill>
                  <a:schemeClr val="tx1"/>
                </a:solidFill>
              </a:rPr>
              <a:t>Use extreme caution when reaching inside a carrier for a cat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200" dirty="0"/>
              <a:t>Restraining a Cooperative Cat</a:t>
            </a:r>
          </a:p>
        </p:txBody>
      </p:sp>
      <p:sp>
        <p:nvSpPr>
          <p:cNvPr id="142" name="Shape 142"/>
          <p:cNvSpPr>
            <a:spLocks noGrp="1"/>
          </p:cNvSpPr>
          <p:nvPr>
            <p:ph idx="1"/>
          </p:nvPr>
        </p:nvSpPr>
        <p:spPr>
          <a:xfrm>
            <a:off x="566254" y="1433671"/>
            <a:ext cx="6508931" cy="4893217"/>
          </a:xfrm>
          <a:prstGeom prst="rect">
            <a:avLst/>
          </a:prstGeom>
        </p:spPr>
        <p:txBody>
          <a:bodyPr/>
          <a:lstStyle/>
          <a:p>
            <a:pPr marL="411480" lvl="0" indent="-411480">
              <a:lnSpc>
                <a:spcPct val="90000"/>
              </a:lnSpc>
              <a:defRPr sz="1800">
                <a:solidFill>
                  <a:srgbClr val="000000"/>
                </a:solidFill>
              </a:defRPr>
            </a:pPr>
            <a:r>
              <a:rPr sz="2400" dirty="0"/>
              <a:t>Less is </a:t>
            </a:r>
            <a:r>
              <a:rPr sz="2400" u="sng" dirty="0"/>
              <a:t>always</a:t>
            </a:r>
            <a:r>
              <a:rPr sz="2400" dirty="0"/>
              <a:t> more with a cat</a:t>
            </a:r>
          </a:p>
          <a:p>
            <a:pPr marL="806450" lvl="1" indent="-349250">
              <a:lnSpc>
                <a:spcPct val="90000"/>
              </a:lnSpc>
              <a:defRPr sz="1800">
                <a:solidFill>
                  <a:srgbClr val="000000"/>
                </a:solidFill>
              </a:defRPr>
            </a:pPr>
            <a:r>
              <a:rPr sz="2200" dirty="0"/>
              <a:t>Minimal restraint</a:t>
            </a:r>
            <a:endParaRPr dirty="0"/>
          </a:p>
          <a:p>
            <a:pPr lvl="1">
              <a:lnSpc>
                <a:spcPct val="90000"/>
              </a:lnSpc>
              <a:defRPr sz="1800">
                <a:solidFill>
                  <a:srgbClr val="000000"/>
                </a:solidFill>
              </a:defRPr>
            </a:pPr>
            <a:r>
              <a:rPr sz="2000" dirty="0"/>
              <a:t>Increase only if necessary</a:t>
            </a:r>
            <a:endParaRPr dirty="0"/>
          </a:p>
          <a:p>
            <a:pPr marL="411480" lvl="0" indent="-411480">
              <a:lnSpc>
                <a:spcPct val="90000"/>
              </a:lnSpc>
              <a:defRPr sz="1800">
                <a:solidFill>
                  <a:srgbClr val="000000"/>
                </a:solidFill>
              </a:defRPr>
            </a:pPr>
            <a:r>
              <a:rPr sz="2400" dirty="0"/>
              <a:t>Respect personal space</a:t>
            </a:r>
          </a:p>
          <a:p>
            <a:pPr marL="806450" lvl="1" indent="-349250">
              <a:lnSpc>
                <a:spcPct val="90000"/>
              </a:lnSpc>
              <a:defRPr sz="1800">
                <a:solidFill>
                  <a:srgbClr val="000000"/>
                </a:solidFill>
              </a:defRPr>
            </a:pPr>
            <a:r>
              <a:rPr sz="2200" dirty="0"/>
              <a:t>“Don’t be creepy”</a:t>
            </a:r>
            <a:endParaRPr dirty="0"/>
          </a:p>
          <a:p>
            <a:pPr marL="411480" lvl="0" indent="-411480">
              <a:lnSpc>
                <a:spcPct val="90000"/>
              </a:lnSpc>
              <a:defRPr sz="1800">
                <a:solidFill>
                  <a:srgbClr val="000000"/>
                </a:solidFill>
              </a:defRPr>
            </a:pPr>
            <a:r>
              <a:rPr sz="2400" dirty="0"/>
              <a:t>Allow to move/change position</a:t>
            </a:r>
          </a:p>
          <a:p>
            <a:pPr marL="411480" lvl="0" indent="-411480">
              <a:lnSpc>
                <a:spcPct val="90000"/>
              </a:lnSpc>
              <a:defRPr sz="1800">
                <a:solidFill>
                  <a:srgbClr val="000000"/>
                </a:solidFill>
              </a:defRPr>
            </a:pPr>
            <a:r>
              <a:rPr sz="2400" dirty="0"/>
              <a:t>Keep scruff in easy reach</a:t>
            </a:r>
          </a:p>
          <a:p>
            <a:pPr marL="411480" lvl="0" indent="-411480">
              <a:lnSpc>
                <a:spcPct val="90000"/>
              </a:lnSpc>
              <a:defRPr sz="1800">
                <a:solidFill>
                  <a:srgbClr val="000000"/>
                </a:solidFill>
              </a:defRPr>
            </a:pPr>
            <a:r>
              <a:rPr sz="2400" dirty="0"/>
              <a:t>Stroke the head, neck, and chin to calm </a:t>
            </a:r>
          </a:p>
          <a:p>
            <a:pPr marL="868680" lvl="1" indent="-411480">
              <a:lnSpc>
                <a:spcPct val="90000"/>
              </a:lnSpc>
              <a:defRPr sz="1800">
                <a:solidFill>
                  <a:srgbClr val="000000"/>
                </a:solidFill>
              </a:defRPr>
            </a:pPr>
            <a:r>
              <a:rPr sz="2400" dirty="0"/>
              <a:t>Don’t over-stimulate</a:t>
            </a:r>
          </a:p>
          <a:p>
            <a:pPr marL="411480" lvl="0" indent="-411480">
              <a:lnSpc>
                <a:spcPct val="90000"/>
              </a:lnSpc>
              <a:defRPr sz="1800">
                <a:solidFill>
                  <a:srgbClr val="000000"/>
                </a:solidFill>
              </a:defRPr>
            </a:pPr>
            <a:r>
              <a:rPr sz="2400" dirty="0"/>
              <a:t>Keep surroundings quiet</a:t>
            </a:r>
          </a:p>
        </p:txBody>
      </p:sp>
      <p:sp>
        <p:nvSpPr>
          <p:cNvPr id="144" name="Shape 144"/>
          <p:cNvSpPr>
            <a:spLocks noGrp="1"/>
          </p:cNvSpPr>
          <p:nvPr>
            <p:ph type="sldNum" sz="quarter" idx="12"/>
          </p:nvPr>
        </p:nvSpPr>
        <p:spPr>
          <a:xfrm>
            <a:off x="10361612" y="309086"/>
            <a:ext cx="838200" cy="523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2800">
                <a:solidFill>
                  <a:srgbClr val="FFFFFF"/>
                </a:solidFill>
              </a:rPr>
              <a:t>7</a:t>
            </a:fld>
            <a:endParaRPr sz="2800">
              <a:solidFill>
                <a:srgbClr val="FFFF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/>
        </p:nvSpPr>
        <p:spPr>
          <a:xfrm>
            <a:off x="2133600" y="228600"/>
            <a:ext cx="7772400" cy="713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 algn="ctr">
              <a:defRPr sz="4000">
                <a:solidFill>
                  <a:srgbClr val="EBEBEB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000" dirty="0">
                <a:solidFill>
                  <a:schemeClr val="tx1"/>
                </a:solidFill>
              </a:rPr>
              <a:t>To Scruff or Not to Scruff?</a:t>
            </a:r>
          </a:p>
        </p:txBody>
      </p:sp>
      <p:sp>
        <p:nvSpPr>
          <p:cNvPr id="149" name="Shape 149"/>
          <p:cNvSpPr/>
          <p:nvPr/>
        </p:nvSpPr>
        <p:spPr>
          <a:xfrm>
            <a:off x="1431468" y="5574283"/>
            <a:ext cx="9523727" cy="5867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lvl="0"/>
            <a:r>
              <a:rPr sz="3200" dirty="0">
                <a:solidFill>
                  <a:schemeClr val="tx1"/>
                </a:solidFill>
              </a:rPr>
              <a:t>Only if necessary, BUT If you do it, do it right…</a:t>
            </a:r>
          </a:p>
        </p:txBody>
      </p:sp>
      <p:sp>
        <p:nvSpPr>
          <p:cNvPr id="150" name="Shape 150"/>
          <p:cNvSpPr>
            <a:spLocks noGrp="1"/>
          </p:cNvSpPr>
          <p:nvPr>
            <p:ph type="sldNum" sz="quarter" idx="12"/>
          </p:nvPr>
        </p:nvSpPr>
        <p:spPr>
          <a:xfrm>
            <a:off x="10361612" y="206029"/>
            <a:ext cx="838200" cy="523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2800">
                <a:solidFill>
                  <a:srgbClr val="FFFFFF"/>
                </a:solidFill>
              </a:rPr>
              <a:t>8</a:t>
            </a:fld>
            <a:endParaRPr sz="2800">
              <a:solidFill>
                <a:srgbClr val="FFFF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>
            <a:spLocks noGrp="1"/>
          </p:cNvSpPr>
          <p:nvPr>
            <p:ph type="title"/>
          </p:nvPr>
        </p:nvSpPr>
        <p:spPr>
          <a:xfrm>
            <a:off x="2133600" y="228600"/>
            <a:ext cx="7772400" cy="1143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40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000" dirty="0"/>
              <a:t>Transporting a Cat</a:t>
            </a:r>
          </a:p>
        </p:txBody>
      </p:sp>
      <p:sp>
        <p:nvSpPr>
          <p:cNvPr id="162" name="Shape 162"/>
          <p:cNvSpPr>
            <a:spLocks noGrp="1"/>
          </p:cNvSpPr>
          <p:nvPr>
            <p:ph type="sldNum" sz="quarter" idx="2"/>
          </p:nvPr>
        </p:nvSpPr>
        <p:spPr>
          <a:xfrm>
            <a:off x="10361612" y="309086"/>
            <a:ext cx="838200" cy="523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2800">
                <a:solidFill>
                  <a:srgbClr val="FFFFFF"/>
                </a:solidFill>
              </a:rPr>
              <a:t>9</a:t>
            </a:fld>
            <a:endParaRPr sz="2800">
              <a:solidFill>
                <a:srgbClr val="FFFFFF"/>
              </a:solidFill>
            </a:endParaRPr>
          </a:p>
        </p:txBody>
      </p:sp>
      <p:sp>
        <p:nvSpPr>
          <p:cNvPr id="161" name="Shape 161"/>
          <p:cNvSpPr/>
          <p:nvPr/>
        </p:nvSpPr>
        <p:spPr>
          <a:xfrm>
            <a:off x="5224450" y="1986279"/>
            <a:ext cx="6448697" cy="3495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marL="469900" lvl="0" indent="-469900">
              <a:spcBef>
                <a:spcPts val="600"/>
              </a:spcBef>
              <a:buSzPct val="100000"/>
              <a:buFont typeface="Arial"/>
              <a:buChar char="•"/>
            </a:pPr>
            <a:r>
              <a:rPr sz="2800" dirty="0">
                <a:solidFill>
                  <a:schemeClr val="tx1"/>
                </a:solidFill>
              </a:rPr>
              <a:t>Cradle in a towel, if necessary</a:t>
            </a:r>
            <a:endParaRPr dirty="0">
              <a:solidFill>
                <a:schemeClr val="tx1"/>
              </a:solidFill>
            </a:endParaRPr>
          </a:p>
          <a:p>
            <a:pPr marL="469900" lvl="0" indent="-469900">
              <a:spcBef>
                <a:spcPts val="600"/>
              </a:spcBef>
              <a:buSzPct val="100000"/>
              <a:buFont typeface="Arial"/>
              <a:buChar char="•"/>
            </a:pPr>
            <a:r>
              <a:rPr sz="2800" dirty="0">
                <a:solidFill>
                  <a:schemeClr val="tx1"/>
                </a:solidFill>
              </a:rPr>
              <a:t>Lightly scruff</a:t>
            </a:r>
            <a:endParaRPr dirty="0">
              <a:solidFill>
                <a:schemeClr val="tx1"/>
              </a:solidFill>
            </a:endParaRPr>
          </a:p>
          <a:p>
            <a:pPr marL="469900" lvl="0" indent="-469900">
              <a:spcBef>
                <a:spcPts val="600"/>
              </a:spcBef>
              <a:buSzPct val="100000"/>
              <a:buFont typeface="Arial"/>
              <a:buChar char="•"/>
            </a:pPr>
            <a:r>
              <a:rPr sz="2800" dirty="0">
                <a:solidFill>
                  <a:schemeClr val="tx1"/>
                </a:solidFill>
              </a:rPr>
              <a:t>Stay close to walls</a:t>
            </a:r>
            <a:endParaRPr dirty="0">
              <a:solidFill>
                <a:schemeClr val="tx1"/>
              </a:solidFill>
            </a:endParaRPr>
          </a:p>
          <a:p>
            <a:pPr marL="469900" lvl="0" indent="-469900">
              <a:spcBef>
                <a:spcPts val="600"/>
              </a:spcBef>
              <a:buSzPct val="100000"/>
              <a:buFont typeface="Arial"/>
              <a:buChar char="•"/>
            </a:pPr>
            <a:r>
              <a:rPr sz="2800" dirty="0">
                <a:solidFill>
                  <a:schemeClr val="tx1"/>
                </a:solidFill>
              </a:rPr>
              <a:t>Say (but don’t yell) “Cat” at corners</a:t>
            </a:r>
            <a:endParaRPr dirty="0">
              <a:solidFill>
                <a:schemeClr val="tx1"/>
              </a:solidFill>
            </a:endParaRPr>
          </a:p>
          <a:p>
            <a:pPr marL="469900" lvl="0" indent="-469900">
              <a:spcBef>
                <a:spcPts val="600"/>
              </a:spcBef>
              <a:buSzPct val="100000"/>
              <a:buFont typeface="Arial"/>
              <a:buChar char="•"/>
            </a:pPr>
            <a:r>
              <a:rPr sz="2800" dirty="0">
                <a:solidFill>
                  <a:schemeClr val="tx1"/>
                </a:solidFill>
              </a:rPr>
              <a:t>Remain alert &amp; aware</a:t>
            </a:r>
            <a:endParaRPr dirty="0">
              <a:solidFill>
                <a:schemeClr val="tx1"/>
              </a:solidFill>
            </a:endParaRPr>
          </a:p>
          <a:p>
            <a:pPr marL="469900" lvl="0" indent="-469900">
              <a:spcBef>
                <a:spcPts val="600"/>
              </a:spcBef>
              <a:buSzPct val="100000"/>
              <a:buFont typeface="Arial"/>
              <a:buChar char="•"/>
            </a:pPr>
            <a:r>
              <a:rPr sz="2800" dirty="0">
                <a:solidFill>
                  <a:schemeClr val="tx1"/>
                </a:solidFill>
              </a:rPr>
              <a:t>Minimize time outside kennel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9050" cap="rnd">
          <a:solidFill>
            <a:srgbClr val="B31166"/>
          </a:solidFill>
          <a:prstDash val="solid"/>
          <a:beve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entury Gothic"/>
            <a:ea typeface="Century Gothic"/>
            <a:cs typeface="Century Gothic"/>
            <a:sym typeface="Century Gothic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9050" cap="rnd">
          <a:solidFill>
            <a:srgbClr val="B31166"/>
          </a:solidFill>
          <a:prstDash val="solid"/>
          <a:bevel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entury Gothic"/>
            <a:ea typeface="Century Gothic"/>
            <a:cs typeface="Century Gothic"/>
            <a:sym typeface="Century Gothic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</TotalTime>
  <Words>639</Words>
  <Application>Microsoft Office PowerPoint</Application>
  <PresentationFormat>Widescreen</PresentationFormat>
  <Paragraphs>131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Calibri</vt:lpstr>
      <vt:lpstr>Calibri Light</vt:lpstr>
      <vt:lpstr>Century Gothic</vt:lpstr>
      <vt:lpstr>Helvetica Neue</vt:lpstr>
      <vt:lpstr>Times New Roman</vt:lpstr>
      <vt:lpstr>Office Theme</vt:lpstr>
      <vt:lpstr>Feline Restraint &amp; Handling</vt:lpstr>
      <vt:lpstr>Objectives</vt:lpstr>
      <vt:lpstr>INDICATIONS FOR RESTRAINT</vt:lpstr>
      <vt:lpstr>Here, kitty, kitty… The Approach</vt:lpstr>
      <vt:lpstr>Approaching a Cat</vt:lpstr>
      <vt:lpstr>Retrieving a Cat From a Carrier</vt:lpstr>
      <vt:lpstr>Restraining a Cooperative Cat</vt:lpstr>
      <vt:lpstr>PowerPoint Presentation</vt:lpstr>
      <vt:lpstr>Transporting a Cat</vt:lpstr>
      <vt:lpstr>Working with Scared or Fractious Cats</vt:lpstr>
      <vt:lpstr>Feliway </vt:lpstr>
      <vt:lpstr>Using Caution: Cats</vt:lpstr>
      <vt:lpstr>PowerPoint Presentation</vt:lpstr>
      <vt:lpstr>Gauntlets: Large leather gloves</vt:lpstr>
      <vt:lpstr> Venipuncture Restraint: Cephalic</vt:lpstr>
      <vt:lpstr> Venipuncture Restraint: Jugular</vt:lpstr>
      <vt:lpstr>PowerPoint Presentation</vt:lpstr>
      <vt:lpstr>Lateral Recumbency (Cat Stretch) </vt:lpstr>
      <vt:lpstr>Placing a Cat in Lateral Recumbency</vt:lpstr>
      <vt:lpstr>Modified lateral recumbency</vt:lpstr>
      <vt:lpstr>Venipuncture Restraint: Medial Saphenous </vt:lpstr>
      <vt:lpstr>“Kitty Karate Chop”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Feline Restraint &amp; Handling</dc:title>
  <cp:lastModifiedBy>Trisha Hanka</cp:lastModifiedBy>
  <cp:revision>9</cp:revision>
  <dcterms:modified xsi:type="dcterms:W3CDTF">2015-11-09T16:45:15Z</dcterms:modified>
</cp:coreProperties>
</file>