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18A91-030D-4759-B660-1741DFEBC43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471A-F1DF-4664-A5E8-25BB337E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8004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Notes: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Watch position of head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Don’t let head move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Don’t get in the way of the venipuncturist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Don’t be jumpy</a:t>
            </a:r>
          </a:p>
        </p:txBody>
      </p:sp>
    </p:spTree>
    <p:extLst>
      <p:ext uri="{BB962C8B-B14F-4D97-AF65-F5344CB8AC3E}">
        <p14:creationId xmlns:p14="http://schemas.microsoft.com/office/powerpoint/2010/main" val="131481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41999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Beware if they bring their own muzzle</a:t>
            </a:r>
          </a:p>
        </p:txBody>
      </p:sp>
    </p:spTree>
    <p:extLst>
      <p:ext uri="{BB962C8B-B14F-4D97-AF65-F5344CB8AC3E}">
        <p14:creationId xmlns:p14="http://schemas.microsoft.com/office/powerpoint/2010/main" val="395177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Mental state, physical parameters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Dogs can become so excited they override effects</a:t>
            </a:r>
          </a:p>
        </p:txBody>
      </p:sp>
    </p:spTree>
    <p:extLst>
      <p:ext uri="{BB962C8B-B14F-4D97-AF65-F5344CB8AC3E}">
        <p14:creationId xmlns:p14="http://schemas.microsoft.com/office/powerpoint/2010/main" val="40098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02337" y="3780779"/>
            <a:ext cx="10363201" cy="2309127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1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02337" y="6096001"/>
            <a:ext cx="10363201" cy="762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245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3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0B8A-774C-47B5-8ECB-77F14578C7E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A8BC-3420-4D2E-AA72-1B2B8EB0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2026022" y="-476558"/>
            <a:ext cx="7149980" cy="18745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704087">
              <a:defRPr sz="1800" spc="0">
                <a:solidFill>
                  <a:srgbClr val="000000"/>
                </a:solidFill>
              </a:defRPr>
            </a:pPr>
            <a:r>
              <a:rPr sz="3927" spc="-95" dirty="0"/>
              <a:t/>
            </a:r>
            <a:br>
              <a:rPr sz="3927" spc="-95" dirty="0"/>
            </a:br>
            <a:r>
              <a:rPr sz="3927" spc="-95" dirty="0"/>
              <a:t>Restraining in Lateral </a:t>
            </a:r>
            <a:r>
              <a:rPr sz="3927" spc="-95" dirty="0" err="1"/>
              <a:t>Recumbency</a:t>
            </a:r>
            <a:r>
              <a:rPr sz="3927" spc="-95" dirty="0"/>
              <a:t/>
            </a:r>
            <a:br>
              <a:rPr sz="3927" spc="-95" dirty="0"/>
            </a:br>
            <a:endParaRPr sz="3927" spc="-95" dirty="0"/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0" name="image27.jpeg" descr="1FF6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6004" y="1151324"/>
            <a:ext cx="3464629" cy="2685088"/>
          </a:xfrm>
          <a:prstGeom prst="rect">
            <a:avLst/>
          </a:prstGeom>
          <a:ln>
            <a:solidFill>
              <a:srgbClr val="0F6FC6"/>
            </a:solidFill>
          </a:ln>
        </p:spPr>
      </p:pic>
      <p:sp>
        <p:nvSpPr>
          <p:cNvPr id="211" name="Shape 211"/>
          <p:cNvSpPr/>
          <p:nvPr/>
        </p:nvSpPr>
        <p:spPr>
          <a:xfrm>
            <a:off x="1710721" y="4095188"/>
            <a:ext cx="7994161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53999" indent="-253999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Right recumbency = right side down</a:t>
            </a:r>
          </a:p>
          <a:p>
            <a:pPr marL="253999" indent="-253999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Use your body…but not too much</a:t>
            </a:r>
          </a:p>
          <a:p>
            <a:pPr marL="253999" indent="-253999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Procedure:</a:t>
            </a:r>
          </a:p>
          <a:p>
            <a:pPr marL="711200" lvl="1" indent="-254000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Reach over animal to grasp legs closest to your body</a:t>
            </a:r>
          </a:p>
          <a:p>
            <a:pPr marL="711200" lvl="1" indent="-254000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Gently pull animal onto their side (no body slams!)</a:t>
            </a:r>
          </a:p>
          <a:p>
            <a:pPr marL="711200" lvl="1" indent="-254000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Keep hold of legs closest to the table</a:t>
            </a:r>
          </a:p>
          <a:p>
            <a:pPr marL="711200" lvl="1" indent="-254000">
              <a:buSzPct val="100000"/>
              <a:buFont typeface="Arial"/>
              <a:buChar char="•"/>
              <a:defRPr sz="1800"/>
            </a:pP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“Hold off” as needed - Occlude vein</a:t>
            </a:r>
          </a:p>
        </p:txBody>
      </p:sp>
      <p:sp>
        <p:nvSpPr>
          <p:cNvPr id="213" name="Shape 213"/>
          <p:cNvSpPr/>
          <p:nvPr/>
        </p:nvSpPr>
        <p:spPr>
          <a:xfrm>
            <a:off x="9434273" y="6146129"/>
            <a:ext cx="92331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633365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1981200" y="-16496"/>
            <a:ext cx="9144000" cy="13716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 spc="-86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dirty="0"/>
              <a:t>Fractious Dogs: Chemical Restraint</a:t>
            </a:r>
          </a:p>
        </p:txBody>
      </p:sp>
      <p:sp>
        <p:nvSpPr>
          <p:cNvPr id="291" name="Shape 291"/>
          <p:cNvSpPr>
            <a:spLocks noGrp="1"/>
          </p:cNvSpPr>
          <p:nvPr>
            <p:ph idx="1"/>
          </p:nvPr>
        </p:nvSpPr>
        <p:spPr>
          <a:xfrm>
            <a:off x="368968" y="994611"/>
            <a:ext cx="5029200" cy="5478381"/>
          </a:xfrm>
          <a:prstGeom prst="rect">
            <a:avLst/>
          </a:prstGeom>
        </p:spPr>
        <p:txBody>
          <a:bodyPr/>
          <a:lstStyle/>
          <a:p>
            <a:pPr marL="393088" indent="-282217" defTabSz="886968">
              <a:defRPr sz="1800"/>
            </a:pPr>
            <a:r>
              <a:rPr sz="2716" dirty="0"/>
              <a:t>Medical sedation</a:t>
            </a:r>
          </a:p>
          <a:p>
            <a:pPr marL="393088" indent="-282217" defTabSz="886968">
              <a:defRPr sz="1800"/>
            </a:pPr>
            <a:r>
              <a:rPr sz="2716" dirty="0"/>
              <a:t>Can alleviate anxiety</a:t>
            </a:r>
          </a:p>
          <a:p>
            <a:pPr marL="393088" indent="-282217" defTabSz="886968">
              <a:spcBef>
                <a:spcPts val="0"/>
              </a:spcBef>
              <a:defRPr sz="1800"/>
            </a:pPr>
            <a:r>
              <a:rPr sz="2716" dirty="0"/>
              <a:t>Used as a last resort or if pain management is required</a:t>
            </a:r>
          </a:p>
          <a:p>
            <a:pPr marL="709574" lvl="1" indent="-310438" defTabSz="886968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716" dirty="0"/>
              <a:t>Can have health consequences</a:t>
            </a:r>
            <a:endParaRPr sz="1940" dirty="0"/>
          </a:p>
          <a:p>
            <a:pPr marL="709574" lvl="1" indent="-310438" defTabSz="886968">
              <a:buClr>
                <a:srgbClr val="009DD9"/>
              </a:buClr>
              <a:defRPr sz="1800"/>
            </a:pPr>
            <a:r>
              <a:rPr sz="2716" dirty="0"/>
              <a:t>Sedatives hinder physical assessment</a:t>
            </a:r>
            <a:endParaRPr sz="1940" dirty="0"/>
          </a:p>
          <a:p>
            <a:pPr marL="393088" indent="-282217" defTabSz="886968">
              <a:spcBef>
                <a:spcPts val="0"/>
              </a:spcBef>
              <a:defRPr sz="1800"/>
            </a:pPr>
            <a:r>
              <a:rPr sz="2716" dirty="0"/>
              <a:t>Sedated animals are still capable of biting!!</a:t>
            </a:r>
          </a:p>
          <a:p>
            <a:pPr marL="332613" indent="-221742" defTabSz="886968">
              <a:lnSpc>
                <a:spcPct val="110000"/>
              </a:lnSpc>
              <a:spcBef>
                <a:spcPts val="0"/>
              </a:spcBef>
              <a:defRPr sz="1800"/>
            </a:pPr>
            <a:endParaRPr sz="3104" b="1" dirty="0"/>
          </a:p>
          <a:p>
            <a:pPr marL="221742" indent="-110871" defTabSz="886968">
              <a:lnSpc>
                <a:spcPct val="110000"/>
              </a:lnSpc>
              <a:spcBef>
                <a:spcPts val="0"/>
              </a:spcBef>
              <a:buNone/>
              <a:defRPr sz="1800"/>
            </a:pPr>
            <a:r>
              <a:rPr sz="3104" b="1" dirty="0"/>
              <a:t> 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1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2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1888902" y="103030"/>
            <a:ext cx="6366456" cy="6547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>
              <a:defRPr sz="4900" spc="-106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dirty="0"/>
              <a:t>Special Cases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08" name="image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49" y="766207"/>
            <a:ext cx="4325155" cy="2731395"/>
          </a:xfrm>
          <a:prstGeom prst="rect">
            <a:avLst/>
          </a:prstGeom>
          <a:ln>
            <a:solidFill/>
            <a:miter/>
          </a:ln>
        </p:spPr>
      </p:pic>
      <p:sp>
        <p:nvSpPr>
          <p:cNvPr id="310" name="Shape 310"/>
          <p:cNvSpPr/>
          <p:nvPr/>
        </p:nvSpPr>
        <p:spPr>
          <a:xfrm>
            <a:off x="746810" y="3607845"/>
            <a:ext cx="293338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dirty="0"/>
              <a:t>Be gentle with me. I’m old…</a:t>
            </a:r>
          </a:p>
        </p:txBody>
      </p:sp>
      <p:sp>
        <p:nvSpPr>
          <p:cNvPr id="6" name="Shape 316"/>
          <p:cNvSpPr/>
          <p:nvPr/>
        </p:nvSpPr>
        <p:spPr>
          <a:xfrm>
            <a:off x="8590720" y="3220603"/>
            <a:ext cx="2971800" cy="553998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dirty="0"/>
              <a:t>Be patient with me while I heal…</a:t>
            </a:r>
          </a:p>
        </p:txBody>
      </p:sp>
      <p:pic>
        <p:nvPicPr>
          <p:cNvPr id="7" name="image4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7320" y="145833"/>
            <a:ext cx="4038600" cy="3028950"/>
          </a:xfrm>
          <a:prstGeom prst="rect">
            <a:avLst/>
          </a:prstGeom>
          <a:ln>
            <a:solidFill/>
            <a:miter/>
          </a:ln>
        </p:spPr>
      </p:pic>
      <p:pic>
        <p:nvPicPr>
          <p:cNvPr id="8" name="image4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4751" y="3884844"/>
            <a:ext cx="4776991" cy="2427668"/>
          </a:xfrm>
          <a:prstGeom prst="rect">
            <a:avLst/>
          </a:prstGeom>
          <a:ln>
            <a:solidFill/>
            <a:miter/>
          </a:ln>
        </p:spPr>
      </p:pic>
      <p:sp>
        <p:nvSpPr>
          <p:cNvPr id="2" name="TextBox 1"/>
          <p:cNvSpPr txBox="1"/>
          <p:nvPr/>
        </p:nvSpPr>
        <p:spPr>
          <a:xfrm>
            <a:off x="8883802" y="6248089"/>
            <a:ext cx="16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Rehabilitation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05128" y="6248089"/>
            <a:ext cx="3696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dirty="0"/>
              <a:t>https://www.youtube.com/watch?v=t3q118uhKJM&amp;spfreload=10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348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302795" y="130154"/>
            <a:ext cx="8458200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>
              <a:defRPr sz="40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100" dirty="0"/>
              <a:t>Restraint in Sternal </a:t>
            </a:r>
            <a:r>
              <a:rPr sz="4200" spc="-100" dirty="0" err="1"/>
              <a:t>Recumbency</a:t>
            </a:r>
            <a:endParaRPr sz="4200" spc="-100" dirty="0"/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6172200" y="1371600"/>
            <a:ext cx="3810000" cy="4724400"/>
          </a:xfrm>
          <a:prstGeom prst="rect">
            <a:avLst/>
          </a:prstGeom>
        </p:spPr>
        <p:txBody>
          <a:bodyPr/>
          <a:lstStyle>
            <a:lvl1pPr marL="0" indent="114300">
              <a:buSzTx/>
              <a:buNone/>
              <a:defRPr b="1"/>
            </a:lvl1pPr>
          </a:lstStyle>
          <a:p>
            <a:pPr lvl="0">
              <a:defRPr sz="1800" b="0"/>
            </a:pPr>
            <a:r>
              <a:rPr sz="2200"/>
              <a:t>       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-500401" y="6307199"/>
            <a:ext cx="79248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6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/>
              <a:t>“It’s all in the holder”</a:t>
            </a:r>
          </a:p>
        </p:txBody>
      </p:sp>
      <p:sp>
        <p:nvSpPr>
          <p:cNvPr id="222" name="Shape 222"/>
          <p:cNvSpPr/>
          <p:nvPr/>
        </p:nvSpPr>
        <p:spPr>
          <a:xfrm>
            <a:off x="1721894" y="1225214"/>
            <a:ext cx="3810001" cy="466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700" u="sng"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Ease dog down onto belly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Reach around to hold onto chest &amp; legs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This hand can let go to “hold off” cephalic vein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Place other arm around neck to secure head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Hold off vein as needed</a:t>
            </a:r>
          </a:p>
        </p:txBody>
      </p:sp>
      <p:pic>
        <p:nvPicPr>
          <p:cNvPr id="223" name="image5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2300" y="1283498"/>
            <a:ext cx="3014388" cy="2490146"/>
          </a:xfrm>
          <a:prstGeom prst="rect">
            <a:avLst/>
          </a:prstGeom>
          <a:ln>
            <a:solidFill/>
            <a:miter/>
          </a:ln>
        </p:spPr>
      </p:pic>
      <p:pic>
        <p:nvPicPr>
          <p:cNvPr id="22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7538" y="4022932"/>
            <a:ext cx="3023913" cy="2653335"/>
          </a:xfrm>
          <a:prstGeom prst="rect">
            <a:avLst/>
          </a:prstGeom>
          <a:ln>
            <a:solidFill/>
            <a:miter/>
          </a:ln>
        </p:spPr>
      </p:pic>
    </p:spTree>
    <p:extLst>
      <p:ext uri="{BB962C8B-B14F-4D97-AF65-F5344CB8AC3E}">
        <p14:creationId xmlns:p14="http://schemas.microsoft.com/office/powerpoint/2010/main" val="3688379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524000" y="161199"/>
            <a:ext cx="8458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 smtClean="0"/>
              <a:t>Restraint for Jugular Venipuncture</a:t>
            </a:r>
            <a:endParaRPr sz="4200" dirty="0"/>
          </a:p>
        </p:txBody>
      </p:sp>
      <p:pic>
        <p:nvPicPr>
          <p:cNvPr id="228" name="image5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6975" y="1228184"/>
            <a:ext cx="3164974" cy="4733935"/>
          </a:xfrm>
          <a:prstGeom prst="rect">
            <a:avLst/>
          </a:prstGeom>
          <a:ln>
            <a:solidFill/>
            <a:miter/>
          </a:ln>
        </p:spPr>
      </p:pic>
      <p:sp>
        <p:nvSpPr>
          <p:cNvPr id="230" name="Shape 230"/>
          <p:cNvSpPr/>
          <p:nvPr/>
        </p:nvSpPr>
        <p:spPr>
          <a:xfrm>
            <a:off x="1904999" y="1676400"/>
            <a:ext cx="762002" cy="457200"/>
          </a:xfrm>
          <a:prstGeom prst="line">
            <a:avLst/>
          </a:prstGeom>
          <a:ln w="38100">
            <a:solidFill>
              <a:srgbClr val="0F6FC6"/>
            </a:solidFill>
            <a:miter/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5226583" y="3589018"/>
            <a:ext cx="4510641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1800"/>
            </a:pPr>
            <a:r>
              <a:rPr sz="2400"/>
              <a:t>Technique can vary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400"/>
              <a:t>Restrainer keeps body still by holding front legs or positioning against wall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400"/>
              <a:t>Restrainer lifts head up slightly and away from the jugular that will be drawn from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400"/>
              <a:t>Venipuncturist “holds off”</a:t>
            </a:r>
          </a:p>
        </p:txBody>
      </p:sp>
    </p:spTree>
    <p:extLst>
      <p:ext uri="{BB962C8B-B14F-4D97-AF65-F5344CB8AC3E}">
        <p14:creationId xmlns:p14="http://schemas.microsoft.com/office/powerpoint/2010/main" val="6033447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2073442" y="228600"/>
            <a:ext cx="7772401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>
                <a:solidFill>
                  <a:srgbClr val="04617B"/>
                </a:solidFill>
              </a:rPr>
              <a:t>General Restraint Tips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1738201" y="1838400"/>
            <a:ext cx="4497229" cy="489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Document issues for future visits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Don’t rush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Know when to take a break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Check gums &amp; tongue periodically 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Communicate with colleagues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Get help when necessary</a:t>
            </a:r>
          </a:p>
          <a:p>
            <a:pPr marL="457200" indent="-457200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Stay away from the business end</a:t>
            </a:r>
          </a:p>
        </p:txBody>
      </p:sp>
      <p:pic>
        <p:nvPicPr>
          <p:cNvPr id="2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7136" y="1995081"/>
            <a:ext cx="3818126" cy="2867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24440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852863" y="0"/>
            <a:ext cx="7772401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Types of Aggression: Canine</a:t>
            </a:r>
          </a:p>
        </p:txBody>
      </p:sp>
      <p:sp>
        <p:nvSpPr>
          <p:cNvPr id="249" name="Shape 249"/>
          <p:cNvSpPr>
            <a:spLocks noGrp="1"/>
          </p:cNvSpPr>
          <p:nvPr>
            <p:ph idx="1"/>
          </p:nvPr>
        </p:nvSpPr>
        <p:spPr>
          <a:xfrm>
            <a:off x="1725528" y="1380492"/>
            <a:ext cx="8027070" cy="5373469"/>
          </a:xfrm>
          <a:prstGeom prst="rect">
            <a:avLst/>
          </a:prstGeom>
        </p:spPr>
        <p:txBody>
          <a:bodyPr/>
          <a:lstStyle/>
          <a:p>
            <a:pPr indent="-342900">
              <a:spcBef>
                <a:spcPts val="600"/>
              </a:spcBef>
              <a:defRPr sz="1800"/>
            </a:pPr>
            <a:r>
              <a:rPr sz="2600"/>
              <a:t>Irritability or Pain-induced - Vaccines or procedures</a:t>
            </a:r>
          </a:p>
          <a:p>
            <a:pPr indent="-342900">
              <a:spcBef>
                <a:spcPts val="600"/>
              </a:spcBef>
              <a:defRPr sz="1800"/>
            </a:pPr>
            <a:r>
              <a:rPr sz="2600"/>
              <a:t>Maternal – Possession or protection </a:t>
            </a:r>
          </a:p>
          <a:p>
            <a:pPr indent="-342900">
              <a:spcBef>
                <a:spcPts val="600"/>
              </a:spcBef>
              <a:defRPr sz="1800"/>
            </a:pPr>
            <a:r>
              <a:rPr sz="2600"/>
              <a:t>Predatory – Chasing/killing prey (food or fun)</a:t>
            </a:r>
          </a:p>
          <a:p>
            <a:pPr indent="-342900">
              <a:spcBef>
                <a:spcPts val="600"/>
              </a:spcBef>
              <a:defRPr sz="1800"/>
            </a:pPr>
            <a:r>
              <a:rPr sz="2600"/>
              <a:t>Territorial - Home, crate, owner</a:t>
            </a:r>
          </a:p>
          <a:p>
            <a:pPr indent="-342900">
              <a:spcBef>
                <a:spcPts val="600"/>
              </a:spcBef>
              <a:defRPr sz="1800"/>
            </a:pPr>
            <a:r>
              <a:rPr sz="2600"/>
              <a:t>Fear-Induced - Environment or situation</a:t>
            </a:r>
          </a:p>
          <a:p>
            <a:pPr marL="640080" lvl="1" indent="-342900">
              <a:spcBef>
                <a:spcPts val="600"/>
              </a:spcBef>
              <a:buClr>
                <a:srgbClr val="009DD9"/>
              </a:buClr>
              <a:defRPr sz="1800"/>
            </a:pPr>
            <a:r>
              <a:rPr sz="2600"/>
              <a:t>“Fear biters”</a:t>
            </a:r>
          </a:p>
          <a:p>
            <a:pPr indent="-342900">
              <a:spcBef>
                <a:spcPts val="600"/>
              </a:spcBef>
              <a:defRPr sz="1800"/>
            </a:pPr>
            <a:r>
              <a:rPr sz="2600"/>
              <a:t>Inter-male - Competition</a:t>
            </a:r>
          </a:p>
          <a:p>
            <a:pPr marL="368300" indent="-368300">
              <a:spcBef>
                <a:spcPts val="600"/>
              </a:spcBef>
              <a:defRPr sz="1800"/>
            </a:pPr>
            <a:r>
              <a:rPr sz="2600"/>
              <a:t>Dominance – Pack hierarchy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1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782601" y="6298501"/>
            <a:ext cx="7620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5994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600200" y="-1"/>
            <a:ext cx="8382000" cy="138764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Rabies or “Catch” Pole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64" name="image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456134"/>
            <a:ext cx="3257466" cy="2140286"/>
          </a:xfrm>
          <a:prstGeom prst="rect">
            <a:avLst/>
          </a:prstGeom>
          <a:ln>
            <a:solidFill/>
          </a:ln>
        </p:spPr>
      </p:pic>
      <p:sp>
        <p:nvSpPr>
          <p:cNvPr id="266" name="Shape 266"/>
          <p:cNvSpPr/>
          <p:nvPr/>
        </p:nvSpPr>
        <p:spPr>
          <a:xfrm>
            <a:off x="5319933" y="1545760"/>
            <a:ext cx="4357162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1800"/>
            </a:pPr>
            <a:r>
              <a:rPr sz="2700"/>
              <a:t>Used only in extreme aggression cases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/>
              <a:t>Maintains a safe distance</a:t>
            </a:r>
          </a:p>
        </p:txBody>
      </p:sp>
    </p:spTree>
    <p:extLst>
      <p:ext uri="{BB962C8B-B14F-4D97-AF65-F5344CB8AC3E}">
        <p14:creationId xmlns:p14="http://schemas.microsoft.com/office/powerpoint/2010/main" val="29019319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820778" y="339943"/>
            <a:ext cx="7620000" cy="1143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defTabSz="804672">
              <a:defRPr sz="4048" spc="-88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dirty="0"/>
              <a:t>Restraining Fractious Dogs: Muzzles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1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066799" y="2271549"/>
            <a:ext cx="5927559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Safe &amp; effective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First choice for restraint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Owners accept them (&amp; sometimes bring them)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Not a value judgment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Snug but not too snug</a:t>
            </a:r>
          </a:p>
        </p:txBody>
      </p:sp>
    </p:spTree>
    <p:extLst>
      <p:ext uri="{BB962C8B-B14F-4D97-AF65-F5344CB8AC3E}">
        <p14:creationId xmlns:p14="http://schemas.microsoft.com/office/powerpoint/2010/main" val="26269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2670065" y="352926"/>
            <a:ext cx="5784123" cy="7755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86" dirty="0"/>
              <a:t>Fractious Dogs: </a:t>
            </a:r>
            <a:r>
              <a:rPr sz="4000" spc="-100" dirty="0"/>
              <a:t>Gauze Muzzle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69531" y="1336322"/>
            <a:ext cx="8934890" cy="383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28600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Used when animal cannot be muzzled any other way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Limits panting &amp; observation of tongue color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Must be tied tightly to be effective</a:t>
            </a:r>
          </a:p>
          <a:p>
            <a:pPr marL="228600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Procedure: (Remember, animal is very fractious!)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Tie a loose loop in a length of stretch gauze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Bring loop around animal’s muzzle &amp; tighten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Bring ends down below mandible and tie once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Bring ends behind head &amp; secure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Remove once nylon muzzle is placed</a:t>
            </a:r>
          </a:p>
        </p:txBody>
      </p:sp>
    </p:spTree>
    <p:extLst>
      <p:ext uri="{BB962C8B-B14F-4D97-AF65-F5344CB8AC3E}">
        <p14:creationId xmlns:p14="http://schemas.microsoft.com/office/powerpoint/2010/main" val="25477469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413084" y="372514"/>
            <a:ext cx="7620001" cy="1143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 spc="-86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dirty="0" smtClean="0"/>
              <a:t>Fractious </a:t>
            </a:r>
            <a:r>
              <a:rPr sz="4200" dirty="0"/>
              <a:t>Dogs: </a:t>
            </a:r>
            <a:r>
              <a:rPr sz="4200" dirty="0" smtClean="0"/>
              <a:t>Towel Restraint</a:t>
            </a:r>
            <a:endParaRPr sz="4200" dirty="0"/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12"/>
          </p:nvPr>
        </p:nvSpPr>
        <p:spPr>
          <a:xfrm>
            <a:off x="10076620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13084" y="1616243"/>
            <a:ext cx="4953000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Used for temporary restraint or to medicate animal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Use fairly thick towel so dog can’t bite through</a:t>
            </a:r>
          </a:p>
          <a:p>
            <a:pPr marL="457200" indent="-457200">
              <a:buSzPct val="100000"/>
              <a:buFont typeface="Arial"/>
              <a:buChar char="•"/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Roll towel lengthwise &amp; wrap around neck</a:t>
            </a:r>
          </a:p>
          <a:p>
            <a:pPr marL="914400" lvl="1" indent="-457200">
              <a:buSzPct val="100000"/>
              <a:buFont typeface="Arial"/>
              <a:buChar char="•"/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Thickness hinders head movement</a:t>
            </a:r>
          </a:p>
          <a:p>
            <a:pPr marL="914400" lvl="1" indent="-457200">
              <a:buSzPct val="100000"/>
              <a:buFont typeface="Arial"/>
              <a:buChar char="•"/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Make sure towel isn’t too tight</a:t>
            </a:r>
          </a:p>
        </p:txBody>
      </p:sp>
      <p:sp>
        <p:nvSpPr>
          <p:cNvPr id="6" name="Shape 297"/>
          <p:cNvSpPr txBox="1">
            <a:spLocks/>
          </p:cNvSpPr>
          <p:nvPr/>
        </p:nvSpPr>
        <p:spPr>
          <a:xfrm>
            <a:off x="6927704" y="388947"/>
            <a:ext cx="4267201" cy="12477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77823">
              <a:defRPr sz="1800" spc="0">
                <a:solidFill>
                  <a:srgbClr val="000000"/>
                </a:solidFill>
              </a:defRPr>
            </a:pPr>
            <a:r>
              <a:rPr lang="en-US" sz="3839" spc="-106" dirty="0" smtClean="0"/>
              <a:t>Elizabethan Collars</a:t>
            </a:r>
            <a:br>
              <a:rPr lang="en-US" sz="3839" spc="-106" dirty="0" smtClean="0"/>
            </a:br>
            <a:r>
              <a:rPr lang="en-US" sz="3839" spc="-106" dirty="0" smtClean="0"/>
              <a:t>“E-collars”</a:t>
            </a:r>
            <a:endParaRPr lang="en-US" sz="3839" spc="-106" dirty="0"/>
          </a:p>
        </p:txBody>
      </p:sp>
      <p:pic>
        <p:nvPicPr>
          <p:cNvPr id="7" name="image40.jpg" descr="BeckyRunsParkE-Collar1519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2522" y="2159295"/>
            <a:ext cx="3279728" cy="4171087"/>
          </a:xfrm>
          <a:prstGeom prst="rect">
            <a:avLst/>
          </a:prstGeom>
          <a:ln>
            <a:solidFill/>
            <a:miter/>
          </a:ln>
        </p:spPr>
      </p:pic>
    </p:spTree>
    <p:extLst>
      <p:ext uri="{BB962C8B-B14F-4D97-AF65-F5344CB8AC3E}">
        <p14:creationId xmlns:p14="http://schemas.microsoft.com/office/powerpoint/2010/main" val="220568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499</Words>
  <Application>Microsoft Office PowerPoint</Application>
  <PresentationFormat>Widescreen</PresentationFormat>
  <Paragraphs>98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Office Theme</vt:lpstr>
      <vt:lpstr> Restraining in Lateral Recumbency </vt:lpstr>
      <vt:lpstr>Restraint in Sternal Recumbency</vt:lpstr>
      <vt:lpstr>PowerPoint Presentation</vt:lpstr>
      <vt:lpstr>General Restraint Tips</vt:lpstr>
      <vt:lpstr>Types of Aggression: Canine</vt:lpstr>
      <vt:lpstr>Rabies or “Catch” Pole</vt:lpstr>
      <vt:lpstr>Restraining Fractious Dogs: Muzzles</vt:lpstr>
      <vt:lpstr>Fractious Dogs: Gauze Muzzle</vt:lpstr>
      <vt:lpstr>Fractious Dogs: Towel Restraint</vt:lpstr>
      <vt:lpstr>Fractious Dogs: Chemical Restraint</vt:lpstr>
      <vt:lpstr>Special Cases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Restraining in Lateral Recumbency </dc:title>
  <dc:creator>Trisha Hanka</dc:creator>
  <cp:lastModifiedBy>Trisha Hanka</cp:lastModifiedBy>
  <cp:revision>10</cp:revision>
  <dcterms:created xsi:type="dcterms:W3CDTF">2015-11-06T16:25:52Z</dcterms:created>
  <dcterms:modified xsi:type="dcterms:W3CDTF">2015-11-06T16:43:56Z</dcterms:modified>
</cp:coreProperties>
</file>