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lvl1pPr>
      <a:defRPr sz="3200">
        <a:latin typeface="Calibri"/>
        <a:ea typeface="Calibri"/>
        <a:cs typeface="Calibri"/>
        <a:sym typeface="Calibri"/>
      </a:defRPr>
    </a:lvl1pPr>
    <a:lvl2pPr indent="457200">
      <a:defRPr sz="3200">
        <a:latin typeface="Calibri"/>
        <a:ea typeface="Calibri"/>
        <a:cs typeface="Calibri"/>
        <a:sym typeface="Calibri"/>
      </a:defRPr>
    </a:lvl2pPr>
    <a:lvl3pPr indent="914400">
      <a:defRPr sz="3200">
        <a:latin typeface="Calibri"/>
        <a:ea typeface="Calibri"/>
        <a:cs typeface="Calibri"/>
        <a:sym typeface="Calibri"/>
      </a:defRPr>
    </a:lvl3pPr>
    <a:lvl4pPr indent="1371600">
      <a:defRPr sz="3200">
        <a:latin typeface="Calibri"/>
        <a:ea typeface="Calibri"/>
        <a:cs typeface="Calibri"/>
        <a:sym typeface="Calibri"/>
      </a:defRPr>
    </a:lvl4pPr>
    <a:lvl5pPr indent="1828800">
      <a:defRPr sz="3200">
        <a:latin typeface="Calibri"/>
        <a:ea typeface="Calibri"/>
        <a:cs typeface="Calibri"/>
        <a:sym typeface="Calibri"/>
      </a:defRPr>
    </a:lvl5pPr>
    <a:lvl6pPr indent="2286000">
      <a:defRPr sz="3200">
        <a:latin typeface="Calibri"/>
        <a:ea typeface="Calibri"/>
        <a:cs typeface="Calibri"/>
        <a:sym typeface="Calibri"/>
      </a:defRPr>
    </a:lvl6pPr>
    <a:lvl7pPr indent="2743200">
      <a:defRPr sz="3200">
        <a:latin typeface="Calibri"/>
        <a:ea typeface="Calibri"/>
        <a:cs typeface="Calibri"/>
        <a:sym typeface="Calibri"/>
      </a:defRPr>
    </a:lvl7pPr>
    <a:lvl8pPr indent="3200400">
      <a:defRPr sz="3200">
        <a:latin typeface="Calibri"/>
        <a:ea typeface="Calibri"/>
        <a:cs typeface="Calibri"/>
        <a:sym typeface="Calibri"/>
      </a:defRPr>
    </a:lvl8pPr>
    <a:lvl9pPr indent="3657600">
      <a:defRPr sz="32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10CF9B"/>
              </a:solidFill>
              <a:prstDash val="solid"/>
              <a:bevel/>
            </a:ln>
          </a:left>
          <a:right>
            <a:ln w="12700" cap="flat">
              <a:solidFill>
                <a:srgbClr val="10CF9B"/>
              </a:solidFill>
              <a:prstDash val="solid"/>
              <a:bevel/>
            </a:ln>
          </a:right>
          <a:top>
            <a:ln w="12700" cap="flat">
              <a:solidFill>
                <a:srgbClr val="10CF9B"/>
              </a:solidFill>
              <a:prstDash val="solid"/>
              <a:bevel/>
            </a:ln>
          </a:top>
          <a:bottom>
            <a:ln w="12700" cap="flat">
              <a:solidFill>
                <a:srgbClr val="10CF9B"/>
              </a:solidFill>
              <a:prstDash val="solid"/>
              <a:bevel/>
            </a:ln>
          </a:bottom>
          <a:insideH>
            <a:ln w="12700" cap="flat">
              <a:solidFill>
                <a:srgbClr val="10CF9B"/>
              </a:solidFill>
              <a:prstDash val="solid"/>
              <a:bevel/>
            </a:ln>
          </a:insideH>
          <a:insideV>
            <a:ln w="12700" cap="flat">
              <a:solidFill>
                <a:srgbClr val="10CF9B"/>
              </a:solidFill>
              <a:prstDash val="solid"/>
              <a:bevel/>
            </a:ln>
          </a:insideV>
        </a:tcBdr>
        <a:fill>
          <a:solidFill>
            <a:srgbClr val="CAEDDE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10CF9B"/>
              </a:solidFill>
              <a:prstDash val="solid"/>
              <a:bevel/>
            </a:ln>
          </a:left>
          <a:right>
            <a:ln w="12700" cap="flat">
              <a:solidFill>
                <a:srgbClr val="10CF9B"/>
              </a:solidFill>
              <a:prstDash val="solid"/>
              <a:bevel/>
            </a:ln>
          </a:right>
          <a:top>
            <a:ln w="12700" cap="flat">
              <a:solidFill>
                <a:srgbClr val="10CF9B"/>
              </a:solidFill>
              <a:prstDash val="solid"/>
              <a:bevel/>
            </a:ln>
          </a:top>
          <a:bottom>
            <a:ln w="12700" cap="flat">
              <a:solidFill>
                <a:srgbClr val="10CF9B"/>
              </a:solidFill>
              <a:prstDash val="solid"/>
              <a:bevel/>
            </a:ln>
          </a:bottom>
          <a:insideH>
            <a:ln w="12700" cap="flat">
              <a:solidFill>
                <a:srgbClr val="10CF9B"/>
              </a:solidFill>
              <a:prstDash val="solid"/>
              <a:bevel/>
            </a:ln>
          </a:insideH>
          <a:insideV>
            <a:ln w="12700" cap="flat">
              <a:solidFill>
                <a:srgbClr val="10CF9B"/>
              </a:solidFill>
              <a:prstDash val="solid"/>
              <a:bevel/>
            </a:ln>
          </a:insideV>
        </a:tcBdr>
        <a:fill>
          <a:solidFill>
            <a:srgbClr val="CAEDDE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10CF9B"/>
              </a:solidFill>
              <a:prstDash val="solid"/>
              <a:bevel/>
            </a:ln>
          </a:left>
          <a:right>
            <a:ln w="12700" cap="flat">
              <a:solidFill>
                <a:srgbClr val="10CF9B"/>
              </a:solidFill>
              <a:prstDash val="solid"/>
              <a:bevel/>
            </a:ln>
          </a:right>
          <a:top>
            <a:ln w="25400" cap="flat">
              <a:solidFill>
                <a:srgbClr val="10CF9B"/>
              </a:solidFill>
              <a:prstDash val="solid"/>
              <a:bevel/>
            </a:ln>
          </a:top>
          <a:bottom>
            <a:ln w="12700" cap="flat">
              <a:solidFill>
                <a:srgbClr val="10CF9B"/>
              </a:solidFill>
              <a:prstDash val="solid"/>
              <a:bevel/>
            </a:ln>
          </a:bottom>
          <a:insideH>
            <a:ln w="12700" cap="flat">
              <a:solidFill>
                <a:srgbClr val="10CF9B"/>
              </a:solidFill>
              <a:prstDash val="solid"/>
              <a:bevel/>
            </a:ln>
          </a:insideH>
          <a:insideV>
            <a:ln w="12700" cap="flat">
              <a:solidFill>
                <a:srgbClr val="10CF9B"/>
              </a:solidFill>
              <a:prstDash val="solid"/>
              <a:bevel/>
            </a:ln>
          </a:insideV>
        </a:tcBdr>
        <a:fill>
          <a:solidFill>
            <a:srgbClr val="E6F6E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10CF9B"/>
              </a:solidFill>
              <a:prstDash val="solid"/>
              <a:bevel/>
            </a:ln>
          </a:left>
          <a:right>
            <a:ln w="12700" cap="flat">
              <a:solidFill>
                <a:srgbClr val="10CF9B"/>
              </a:solidFill>
              <a:prstDash val="solid"/>
              <a:bevel/>
            </a:ln>
          </a:right>
          <a:top>
            <a:ln w="12700" cap="flat">
              <a:solidFill>
                <a:srgbClr val="10CF9B"/>
              </a:solidFill>
              <a:prstDash val="solid"/>
              <a:bevel/>
            </a:ln>
          </a:top>
          <a:bottom>
            <a:ln w="12700" cap="flat">
              <a:solidFill>
                <a:srgbClr val="10CF9B"/>
              </a:solidFill>
              <a:prstDash val="solid"/>
              <a:bevel/>
            </a:ln>
          </a:bottom>
          <a:insideH>
            <a:ln w="12700" cap="flat">
              <a:solidFill>
                <a:srgbClr val="10CF9B"/>
              </a:solidFill>
              <a:prstDash val="solid"/>
              <a:bevel/>
            </a:ln>
          </a:insideH>
          <a:insideV>
            <a:ln w="12700" cap="flat">
              <a:solidFill>
                <a:srgbClr val="10CF9B"/>
              </a:solidFill>
              <a:prstDash val="solid"/>
              <a:bevel/>
            </a:ln>
          </a:insideV>
        </a:tcBdr>
        <a:fill>
          <a:solidFill>
            <a:srgbClr val="E6F6E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083454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12712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Fleeing: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Jumping off table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Crashing through fence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Chewing bars – stuck on bars,</a:t>
            </a:r>
          </a:p>
        </p:txBody>
      </p:sp>
    </p:spTree>
    <p:extLst>
      <p:ext uri="{BB962C8B-B14F-4D97-AF65-F5344CB8AC3E}">
        <p14:creationId xmlns:p14="http://schemas.microsoft.com/office/powerpoint/2010/main" val="2980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Yawning, scratching, licking lips</a:t>
            </a:r>
          </a:p>
        </p:txBody>
      </p:sp>
    </p:spTree>
    <p:extLst>
      <p:ext uri="{BB962C8B-B14F-4D97-AF65-F5344CB8AC3E}">
        <p14:creationId xmlns:p14="http://schemas.microsoft.com/office/powerpoint/2010/main" val="264159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900" dirty="0">
                <a:latin typeface="Calibri"/>
                <a:ea typeface="Calibri"/>
                <a:cs typeface="Calibri"/>
                <a:sym typeface="Calibri"/>
              </a:rPr>
              <a:t>White coat </a:t>
            </a:r>
            <a:r>
              <a:rPr sz="1900" dirty="0" smtClean="0">
                <a:latin typeface="Calibri"/>
                <a:ea typeface="Calibri"/>
                <a:cs typeface="Calibri"/>
                <a:sym typeface="Calibri"/>
              </a:rPr>
              <a:t>fever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Scents – anal glands, urine, feces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Wash hands &amp; clean room</a:t>
            </a:r>
          </a:p>
        </p:txBody>
      </p:sp>
    </p:spTree>
    <p:extLst>
      <p:ext uri="{BB962C8B-B14F-4D97-AF65-F5344CB8AC3E}">
        <p14:creationId xmlns:p14="http://schemas.microsoft.com/office/powerpoint/2010/main" val="66200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dirty="0" smtClean="0">
                <a:latin typeface="Calibri"/>
                <a:ea typeface="Calibri"/>
                <a:cs typeface="Calibri"/>
                <a:sym typeface="Calibri"/>
              </a:rPr>
              <a:t>Techs 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as customers</a:t>
            </a:r>
          </a:p>
        </p:txBody>
      </p:sp>
    </p:spTree>
    <p:extLst>
      <p:ext uri="{BB962C8B-B14F-4D97-AF65-F5344CB8AC3E}">
        <p14:creationId xmlns:p14="http://schemas.microsoft.com/office/powerpoint/2010/main" val="62747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31681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01752" y="3780778"/>
            <a:ext cx="7772401" cy="2309127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1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01752" y="6096000"/>
            <a:ext cx="7772401" cy="762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1323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4420-3CDD-4B1F-BD6D-E1AD01A6E298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ctrTitle"/>
          </p:nvPr>
        </p:nvSpPr>
        <p:spPr>
          <a:xfrm>
            <a:off x="457200" y="760063"/>
            <a:ext cx="7467600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400">
                <a:solidFill>
                  <a:srgbClr val="000000"/>
                </a:solidFill>
              </a:defRPr>
            </a:lvl1pPr>
          </a:lstStyle>
          <a:p>
            <a:pPr lvl="0">
              <a:defRPr sz="1800" spc="0"/>
            </a:pPr>
            <a:r>
              <a:rPr sz="5400" spc="-100"/>
              <a:t>Canine Restraint &amp; Handling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ubTitle" idx="1"/>
          </p:nvPr>
        </p:nvSpPr>
        <p:spPr>
          <a:xfrm>
            <a:off x="457199" y="3581400"/>
            <a:ext cx="6461762" cy="106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 </a:t>
            </a:r>
          </a:p>
          <a:p>
            <a:pPr lvl="0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600"/>
              <a:t>CTVT pp. 176-190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28600" y="6400800"/>
            <a:ext cx="762000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-590382" y="-30901"/>
            <a:ext cx="9144001" cy="12954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4100" spc="-89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100" spc="-89">
                <a:solidFill>
                  <a:srgbClr val="04617B"/>
                </a:solidFill>
              </a:rPr>
              <a:t>Lamb Hold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0" name="image2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899" y="1882217"/>
            <a:ext cx="3255714" cy="3405169"/>
          </a:xfrm>
          <a:prstGeom prst="rect">
            <a:avLst/>
          </a:prstGeom>
          <a:ln>
            <a:solidFill/>
          </a:ln>
        </p:spPr>
      </p:pic>
      <p:sp>
        <p:nvSpPr>
          <p:cNvPr id="182" name="Shape 182"/>
          <p:cNvSpPr/>
          <p:nvPr/>
        </p:nvSpPr>
        <p:spPr>
          <a:xfrm>
            <a:off x="4388165" y="1816173"/>
            <a:ext cx="3663246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lvl="0" indent="-228600">
              <a:buSzPct val="100000"/>
              <a:buChar char="•"/>
              <a:defRPr sz="1800"/>
            </a:pPr>
            <a:r>
              <a:rPr sz="3100"/>
              <a:t>For carrying medium-sized dogs short distances</a:t>
            </a:r>
          </a:p>
          <a:p>
            <a:pPr lvl="0">
              <a:defRPr sz="1800"/>
            </a:pPr>
            <a:endParaRPr sz="3100"/>
          </a:p>
          <a:p>
            <a:pPr marL="228600" lvl="0" indent="-228600">
              <a:buSzPct val="100000"/>
              <a:buChar char="•"/>
              <a:defRPr sz="1800"/>
            </a:pPr>
            <a:r>
              <a:rPr sz="3100"/>
              <a:t>One hand surrounds and holds front legs while other hand holds back legs</a:t>
            </a:r>
          </a:p>
        </p:txBody>
      </p:sp>
      <p:sp>
        <p:nvSpPr>
          <p:cNvPr id="183" name="Shape 183"/>
          <p:cNvSpPr/>
          <p:nvPr/>
        </p:nvSpPr>
        <p:spPr>
          <a:xfrm>
            <a:off x="309772" y="6024629"/>
            <a:ext cx="435643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Not used for fractious animals…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2209650" y="-579360"/>
            <a:ext cx="3754852" cy="22676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lvl="0" defTabSz="749808">
              <a:defRPr sz="1800" spc="0">
                <a:solidFill>
                  <a:srgbClr val="000000"/>
                </a:solidFill>
              </a:defRPr>
            </a:pPr>
            <a:r>
              <a:rPr sz="4838" spc="-117">
                <a:solidFill>
                  <a:srgbClr val="04617B"/>
                </a:solidFill>
              </a:rPr>
              <a:t/>
            </a:r>
            <a:br>
              <a:rPr sz="4838" spc="-117">
                <a:solidFill>
                  <a:srgbClr val="04617B"/>
                </a:solidFill>
              </a:rPr>
            </a:br>
            <a:r>
              <a:rPr sz="4838" spc="-151">
                <a:solidFill>
                  <a:srgbClr val="04617B"/>
                </a:solidFill>
              </a:rPr>
              <a:t>The Lift Table</a:t>
            </a:r>
            <a:br>
              <a:rPr sz="4838" spc="-151">
                <a:solidFill>
                  <a:srgbClr val="04617B"/>
                </a:solidFill>
              </a:rPr>
            </a:br>
            <a:endParaRPr sz="4838" spc="-151">
              <a:solidFill>
                <a:srgbClr val="04617B"/>
              </a:solidFill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3905939" y="1524000"/>
            <a:ext cx="4267201" cy="38100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 sz="1800"/>
            </a:pPr>
            <a:r>
              <a:rPr sz="2800" dirty="0"/>
              <a:t>Self-contained scale</a:t>
            </a:r>
          </a:p>
          <a:p>
            <a:pPr marL="457200" lvl="0" indent="-457200">
              <a:spcBef>
                <a:spcPts val="6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 sz="1800"/>
            </a:pPr>
            <a:r>
              <a:rPr sz="2800" dirty="0"/>
              <a:t>Cleans easily</a:t>
            </a:r>
          </a:p>
          <a:p>
            <a:pPr marL="457200" lvl="2" indent="-457200">
              <a:spcBef>
                <a:spcPts val="6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 sz="1800"/>
            </a:pPr>
            <a:r>
              <a:rPr sz="2800" dirty="0"/>
              <a:t>Leash secures to vertical wall</a:t>
            </a:r>
          </a:p>
          <a:p>
            <a:pPr marL="457200" lvl="0" indent="-457200">
              <a:spcBef>
                <a:spcPts val="6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 sz="1800"/>
            </a:pPr>
            <a:r>
              <a:rPr sz="2800" dirty="0"/>
              <a:t>Lifts the dog for you</a:t>
            </a:r>
          </a:p>
          <a:p>
            <a:pPr marL="457200" lvl="0" indent="-457200">
              <a:spcBef>
                <a:spcPts val="6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 sz="1800"/>
            </a:pPr>
            <a:r>
              <a:rPr sz="2800" dirty="0"/>
              <a:t>Gurney transfer works well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6" name="image26.jpeg" descr="1FF5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488" y="1528762"/>
            <a:ext cx="2824678" cy="3800476"/>
          </a:xfrm>
          <a:prstGeom prst="rect">
            <a:avLst/>
          </a:prstGeom>
          <a:ln>
            <a:solid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3401481" y="1437299"/>
            <a:ext cx="5008986" cy="4876801"/>
          </a:xfrm>
          <a:prstGeom prst="rect">
            <a:avLst/>
          </a:prstGeom>
        </p:spPr>
        <p:txBody>
          <a:bodyPr/>
          <a:lstStyle/>
          <a:p>
            <a:pPr marL="332613" lvl="0" indent="-221742" defTabSz="886968">
              <a:spcBef>
                <a:spcPts val="200"/>
              </a:spcBef>
              <a:defRPr sz="1800"/>
            </a:pPr>
            <a:r>
              <a:rPr sz="2134"/>
              <a:t>The most common restraint for dogs</a:t>
            </a:r>
          </a:p>
          <a:p>
            <a:pPr marL="332613" lvl="0" indent="-221742" defTabSz="886968">
              <a:spcBef>
                <a:spcPts val="200"/>
              </a:spcBef>
              <a:defRPr sz="1800"/>
            </a:pPr>
            <a:r>
              <a:rPr sz="2134"/>
              <a:t>Can be done on the floor or table</a:t>
            </a:r>
          </a:p>
          <a:p>
            <a:pPr marL="332613" lvl="0" indent="-221742" defTabSz="886968">
              <a:spcBef>
                <a:spcPts val="200"/>
              </a:spcBef>
              <a:defRPr sz="1800"/>
            </a:pPr>
            <a:r>
              <a:rPr sz="2134" u="sng"/>
              <a:t>Procedure:</a:t>
            </a:r>
          </a:p>
          <a:p>
            <a:pPr marL="620877" lvl="1" indent="-221742" defTabSz="886968">
              <a:spcBef>
                <a:spcPts val="200"/>
              </a:spcBef>
              <a:defRPr sz="1800"/>
            </a:pPr>
            <a:r>
              <a:rPr sz="2134"/>
              <a:t>One arm is placed under the abdomen in front of back legs</a:t>
            </a:r>
          </a:p>
          <a:p>
            <a:pPr marL="620877" lvl="1" indent="-221742" defTabSz="886968">
              <a:spcBef>
                <a:spcPts val="200"/>
              </a:spcBef>
              <a:defRPr sz="1800"/>
            </a:pPr>
            <a:r>
              <a:rPr sz="2134"/>
              <a:t>The other arm goes under animal’s neck with the hand holding snugly behind ears (elbow under throat)</a:t>
            </a:r>
          </a:p>
          <a:p>
            <a:pPr marL="620877" lvl="1" indent="-221742" defTabSz="886968">
              <a:spcBef>
                <a:spcPts val="200"/>
              </a:spcBef>
              <a:defRPr sz="1800"/>
            </a:pPr>
            <a:r>
              <a:rPr sz="2134"/>
              <a:t>Hold animal close to the body</a:t>
            </a:r>
          </a:p>
          <a:p>
            <a:pPr marL="332613" lvl="0" indent="-221742" defTabSz="886968">
              <a:spcBef>
                <a:spcPts val="200"/>
              </a:spcBef>
              <a:defRPr sz="1800"/>
            </a:pPr>
            <a:r>
              <a:rPr sz="2134" u="sng"/>
              <a:t>Cautions</a:t>
            </a:r>
            <a:r>
              <a:rPr sz="2134"/>
              <a:t>:</a:t>
            </a:r>
          </a:p>
          <a:p>
            <a:pPr marL="620877" lvl="1" indent="-221742" defTabSz="886968">
              <a:spcBef>
                <a:spcPts val="200"/>
              </a:spcBef>
              <a:defRPr sz="1800"/>
            </a:pPr>
            <a:r>
              <a:rPr sz="2134"/>
              <a:t>Hold dog closer if he/she tenses</a:t>
            </a:r>
          </a:p>
          <a:p>
            <a:pPr marL="620877" lvl="1" indent="-221742" defTabSz="886968">
              <a:spcBef>
                <a:spcPts val="200"/>
              </a:spcBef>
              <a:defRPr sz="1800"/>
            </a:pPr>
            <a:r>
              <a:rPr sz="2134"/>
              <a:t>Be careful not to occlude trachea</a:t>
            </a:r>
          </a:p>
          <a:p>
            <a:pPr marL="620877" lvl="1" indent="-221742" defTabSz="886968">
              <a:spcBef>
                <a:spcPts val="200"/>
              </a:spcBef>
              <a:defRPr sz="1800"/>
            </a:pPr>
            <a:r>
              <a:rPr sz="2134"/>
              <a:t>Don’t let go!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92" name="image25.jpeg" descr="1FF5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753" y="2146483"/>
            <a:ext cx="3117232" cy="3809434"/>
          </a:xfrm>
          <a:prstGeom prst="rect">
            <a:avLst/>
          </a:prstGeom>
          <a:ln>
            <a:solidFill/>
          </a:ln>
        </p:spPr>
      </p:pic>
      <p:sp>
        <p:nvSpPr>
          <p:cNvPr id="194" name="Shape 194"/>
          <p:cNvSpPr/>
          <p:nvPr/>
        </p:nvSpPr>
        <p:spPr>
          <a:xfrm>
            <a:off x="-590382" y="-30901"/>
            <a:ext cx="9144001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ctr">
              <a:defRPr sz="1800"/>
            </a:pPr>
            <a:r>
              <a:rPr sz="4100" spc="-89">
                <a:solidFill>
                  <a:srgbClr val="04617B"/>
                </a:solidFill>
                <a:latin typeface="Cambria"/>
                <a:ea typeface="Cambria"/>
                <a:cs typeface="Cambria"/>
                <a:sym typeface="Cambria"/>
              </a:rPr>
              <a:t>Forklift Hold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-216000" y="-189000"/>
            <a:ext cx="9144001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3600" spc="-100">
                <a:solidFill>
                  <a:srgbClr val="004F6D"/>
                </a:solidFill>
              </a:rPr>
              <a:t>When Restraining</a:t>
            </a:r>
            <a:r>
              <a:rPr sz="3600" i="1" spc="-100">
                <a:solidFill>
                  <a:srgbClr val="004F6D"/>
                </a:solidFill>
              </a:rPr>
              <a:t>…</a:t>
            </a:r>
          </a:p>
        </p:txBody>
      </p:sp>
      <p:sp>
        <p:nvSpPr>
          <p:cNvPr id="197" name="Shape 197"/>
          <p:cNvSpPr>
            <a:spLocks noGrp="1"/>
          </p:cNvSpPr>
          <p:nvPr>
            <p:ph idx="1"/>
          </p:nvPr>
        </p:nvSpPr>
        <p:spPr>
          <a:xfrm>
            <a:off x="1171934" y="1130399"/>
            <a:ext cx="5029201" cy="541020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 sz="1800"/>
            </a:pPr>
            <a:endParaRPr sz="2200" dirty="0"/>
          </a:p>
          <a:p>
            <a:pPr lvl="0">
              <a:spcBef>
                <a:spcPts val="300"/>
              </a:spcBef>
              <a:defRPr sz="1800"/>
            </a:pPr>
            <a:r>
              <a:rPr sz="2700" dirty="0"/>
              <a:t>“Less is more.”</a:t>
            </a:r>
          </a:p>
          <a:p>
            <a:pPr lvl="0">
              <a:spcBef>
                <a:spcPts val="300"/>
              </a:spcBef>
              <a:defRPr sz="1800"/>
            </a:pPr>
            <a:r>
              <a:rPr sz="2700" dirty="0"/>
              <a:t>“Never trust a terrier”</a:t>
            </a:r>
          </a:p>
          <a:p>
            <a:pPr lvl="0">
              <a:spcBef>
                <a:spcPts val="300"/>
              </a:spcBef>
              <a:defRPr sz="1800"/>
            </a:pPr>
            <a:r>
              <a:rPr sz="2700" dirty="0"/>
              <a:t> D.A.P.  - Dog-appeasing pheromone spray</a:t>
            </a:r>
          </a:p>
          <a:p>
            <a:pPr marL="1005839" lvl="2" indent="-228600">
              <a:spcBef>
                <a:spcPts val="300"/>
              </a:spcBef>
              <a:buClr>
                <a:srgbClr val="009DD9"/>
              </a:buClr>
              <a:defRPr sz="1800"/>
            </a:pPr>
            <a:r>
              <a:rPr sz="2700" dirty="0"/>
              <a:t>Pheromone - Chemical secreted by the body that can change behavior</a:t>
            </a:r>
          </a:p>
          <a:p>
            <a:pPr lvl="0">
              <a:spcBef>
                <a:spcPts val="300"/>
              </a:spcBef>
              <a:buClr>
                <a:srgbClr val="009DD9"/>
              </a:buClr>
              <a:defRPr sz="1800"/>
            </a:pPr>
            <a:r>
              <a:rPr sz="2700" dirty="0"/>
              <a:t>Place large dogs on table, if possible</a:t>
            </a:r>
          </a:p>
          <a:p>
            <a:pPr lvl="0">
              <a:spcBef>
                <a:spcPts val="300"/>
              </a:spcBef>
              <a:buClr>
                <a:srgbClr val="009DD9"/>
              </a:buClr>
              <a:defRPr sz="1800"/>
            </a:pPr>
            <a:r>
              <a:rPr sz="2700" dirty="0"/>
              <a:t>Owner should not restrain their own dog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7615145" y="6150371"/>
            <a:ext cx="762001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Objectives</a:t>
            </a:r>
          </a:p>
        </p:txBody>
      </p:sp>
      <p:sp>
        <p:nvSpPr>
          <p:cNvPr id="123" name="Shape 12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Understand indications for canine restraint</a:t>
            </a:r>
          </a:p>
          <a:p>
            <a:pPr lvl="0">
              <a:defRPr sz="1800"/>
            </a:pPr>
            <a:r>
              <a:rPr sz="2400"/>
              <a:t>Describe strategies for approaching dogs before contact</a:t>
            </a:r>
          </a:p>
          <a:p>
            <a:pPr lvl="0">
              <a:defRPr sz="1800"/>
            </a:pPr>
            <a:r>
              <a:rPr sz="2400"/>
              <a:t>Recognize aggressive body language in a canine</a:t>
            </a:r>
          </a:p>
          <a:p>
            <a:pPr lvl="0">
              <a:defRPr sz="1800"/>
            </a:pPr>
            <a:r>
              <a:rPr sz="2400"/>
              <a:t>Understand how to reduce patient stress prior to and during handling</a:t>
            </a:r>
          </a:p>
          <a:p>
            <a:pPr lvl="0">
              <a:defRPr sz="1800"/>
            </a:pPr>
            <a:r>
              <a:rPr sz="2400"/>
              <a:t>Understand equipment &amp; methods for initiating contact and restraining both cooperative &amp; uncooperative dogs</a:t>
            </a:r>
          </a:p>
          <a:p>
            <a:pPr lvl="0">
              <a:defRPr sz="1800"/>
            </a:pPr>
            <a:r>
              <a:rPr sz="2400"/>
              <a:t>Understand advantages &amp; disadvantages of chemical restraint for animal control</a:t>
            </a:r>
          </a:p>
          <a:p>
            <a:pPr lvl="0">
              <a:defRPr sz="1800"/>
            </a:pPr>
            <a:r>
              <a:rPr sz="2400"/>
              <a:t>Describe various positions for restraining dogs for venipuncture and nail trims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Why restrain?</a:t>
            </a:r>
          </a:p>
        </p:txBody>
      </p:sp>
      <p:sp>
        <p:nvSpPr>
          <p:cNvPr id="126" name="Shape 126"/>
          <p:cNvSpPr>
            <a:spLocks noGrp="1"/>
          </p:cNvSpPr>
          <p:nvPr>
            <p:ph idx="1"/>
          </p:nvPr>
        </p:nvSpPr>
        <p:spPr>
          <a:xfrm>
            <a:off x="134973" y="1796697"/>
            <a:ext cx="4703929" cy="3123445"/>
          </a:xfrm>
          <a:prstGeom prst="rect">
            <a:avLst/>
          </a:prstGeom>
        </p:spPr>
        <p:txBody>
          <a:bodyPr/>
          <a:lstStyle/>
          <a:p>
            <a:pPr marL="446809" lvl="0" indent="-332509">
              <a:spcBef>
                <a:spcPts val="1200"/>
              </a:spcBef>
              <a:defRPr sz="1800"/>
            </a:pPr>
            <a:r>
              <a:rPr sz="3200" dirty="0"/>
              <a:t>Control for medical care</a:t>
            </a:r>
          </a:p>
          <a:p>
            <a:pPr marL="446809" lvl="0" indent="-332509">
              <a:spcBef>
                <a:spcPts val="600"/>
              </a:spcBef>
              <a:defRPr sz="1800"/>
            </a:pPr>
            <a:r>
              <a:rPr sz="3200" dirty="0"/>
              <a:t>Prevent the animal from harming itself</a:t>
            </a:r>
          </a:p>
          <a:p>
            <a:pPr marL="754380" lvl="1" indent="-342900">
              <a:spcBef>
                <a:spcPts val="1200"/>
              </a:spcBef>
              <a:buClr>
                <a:srgbClr val="009DD9"/>
              </a:buClr>
              <a:defRPr sz="1800"/>
            </a:pPr>
            <a:r>
              <a:rPr sz="3000" dirty="0"/>
              <a:t>“Fleeing behavior”</a:t>
            </a:r>
          </a:p>
          <a:p>
            <a:pPr marL="446809" lvl="0" indent="-332509">
              <a:spcBef>
                <a:spcPts val="1200"/>
              </a:spcBef>
              <a:defRPr sz="1800"/>
            </a:pPr>
            <a:r>
              <a:rPr sz="3200" dirty="0"/>
              <a:t>Protect personnel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27" name="image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143000"/>
            <a:ext cx="2654300" cy="5257800"/>
          </a:xfrm>
          <a:prstGeom prst="rect">
            <a:avLst/>
          </a:prstGeom>
          <a:ln>
            <a:solidFill/>
          </a:ln>
        </p:spPr>
      </p:pic>
      <p:sp>
        <p:nvSpPr>
          <p:cNvPr id="129" name="Shape 129"/>
          <p:cNvSpPr/>
          <p:nvPr/>
        </p:nvSpPr>
        <p:spPr>
          <a:xfrm>
            <a:off x="969205" y="5609090"/>
            <a:ext cx="3505201" cy="110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Liability starts as soon as the owner enters the parking lot</a:t>
            </a:r>
          </a:p>
        </p:txBody>
      </p:sp>
      <p:sp>
        <p:nvSpPr>
          <p:cNvPr id="130" name="Shape 130"/>
          <p:cNvSpPr/>
          <p:nvPr/>
        </p:nvSpPr>
        <p:spPr>
          <a:xfrm>
            <a:off x="79200" y="6423900"/>
            <a:ext cx="4572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538489" y="107787"/>
            <a:ext cx="8382001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 dirty="0"/>
              <a:t>Approaching a Dog</a:t>
            </a:r>
          </a:p>
        </p:txBody>
      </p:sp>
      <p:sp>
        <p:nvSpPr>
          <p:cNvPr id="136" name="Shape 136"/>
          <p:cNvSpPr>
            <a:spLocks noGrp="1"/>
          </p:cNvSpPr>
          <p:nvPr>
            <p:ph idx="1"/>
          </p:nvPr>
        </p:nvSpPr>
        <p:spPr>
          <a:xfrm>
            <a:off x="982639" y="1278230"/>
            <a:ext cx="7424382" cy="452958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 sz="1800"/>
            </a:pPr>
            <a:r>
              <a:rPr sz="2700" dirty="0"/>
              <a:t>Observe first</a:t>
            </a:r>
          </a:p>
          <a:p>
            <a:pPr marL="640080" lvl="1" indent="-228600">
              <a:spcBef>
                <a:spcPts val="0"/>
              </a:spcBef>
              <a:defRPr sz="1800"/>
            </a:pPr>
            <a:r>
              <a:rPr sz="2700" dirty="0"/>
              <a:t>Wagging tail may not mean happy</a:t>
            </a:r>
          </a:p>
          <a:p>
            <a:pPr lvl="0">
              <a:spcBef>
                <a:spcPts val="0"/>
              </a:spcBef>
              <a:defRPr sz="1800"/>
            </a:pPr>
            <a:r>
              <a:rPr sz="2700" dirty="0"/>
              <a:t>Watch for:</a:t>
            </a:r>
          </a:p>
          <a:p>
            <a:pPr marL="640080" lvl="1" indent="-228600">
              <a:spcBef>
                <a:spcPts val="0"/>
              </a:spcBef>
              <a:defRPr sz="1800"/>
            </a:pPr>
            <a:r>
              <a:rPr sz="2700" dirty="0"/>
              <a:t>Warnings – vocalization, growling</a:t>
            </a:r>
          </a:p>
          <a:p>
            <a:pPr marL="640080" lvl="1" indent="-228600">
              <a:spcBef>
                <a:spcPts val="0"/>
              </a:spcBef>
              <a:defRPr sz="1800"/>
            </a:pPr>
            <a:r>
              <a:rPr sz="2700" u="sng" dirty="0"/>
              <a:t>Displacement behaviors</a:t>
            </a:r>
            <a:r>
              <a:rPr sz="2700" dirty="0"/>
              <a:t> - Coping behaviors intended to reduce animal stress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65836" y="0"/>
            <a:ext cx="7391401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Observing the Dog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44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41" y="1295400"/>
            <a:ext cx="3810001" cy="2247900"/>
          </a:xfrm>
          <a:prstGeom prst="rect">
            <a:avLst/>
          </a:prstGeom>
          <a:ln>
            <a:solidFill/>
          </a:ln>
        </p:spPr>
      </p:pic>
      <p:pic>
        <p:nvPicPr>
          <p:cNvPr id="145" name="image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323850"/>
            <a:ext cx="2824816" cy="2095500"/>
          </a:xfrm>
          <a:prstGeom prst="rect">
            <a:avLst/>
          </a:prstGeom>
          <a:ln>
            <a:solidFill/>
          </a:ln>
        </p:spPr>
      </p:pic>
      <p:pic>
        <p:nvPicPr>
          <p:cNvPr id="146" name="image9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912" y="3924300"/>
            <a:ext cx="3095626" cy="2374314"/>
          </a:xfrm>
          <a:prstGeom prst="rect">
            <a:avLst/>
          </a:prstGeom>
          <a:ln>
            <a:solidFill/>
          </a:ln>
        </p:spPr>
      </p:pic>
      <p:pic>
        <p:nvPicPr>
          <p:cNvPr id="147" name="image10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75773" y="2743200"/>
            <a:ext cx="2606843" cy="3837852"/>
          </a:xfrm>
          <a:prstGeom prst="rect">
            <a:avLst/>
          </a:prstGeom>
          <a:ln>
            <a:solid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626" y="838948"/>
            <a:ext cx="2532026" cy="3462399"/>
          </a:xfrm>
          <a:prstGeom prst="rect">
            <a:avLst/>
          </a:prstGeom>
          <a:ln>
            <a:solidFill>
              <a:srgbClr val="0F6FC6"/>
            </a:solidFill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70673" y="-48726"/>
            <a:ext cx="7620001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Initiating Contact</a:t>
            </a:r>
          </a:p>
        </p:txBody>
      </p:sp>
      <p:sp>
        <p:nvSpPr>
          <p:cNvPr id="155" name="Shape 155"/>
          <p:cNvSpPr>
            <a:spLocks noGrp="1"/>
          </p:cNvSpPr>
          <p:nvPr>
            <p:ph idx="1"/>
          </p:nvPr>
        </p:nvSpPr>
        <p:spPr>
          <a:xfrm>
            <a:off x="80999" y="1529562"/>
            <a:ext cx="5172066" cy="520391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 sz="1800"/>
            </a:pPr>
            <a:r>
              <a:rPr sz="2500"/>
              <a:t>May be protective of owner</a:t>
            </a:r>
          </a:p>
          <a:p>
            <a:pPr marL="640080" lvl="1" indent="-228600">
              <a:spcBef>
                <a:spcPts val="300"/>
              </a:spcBef>
              <a:defRPr sz="1800"/>
            </a:pPr>
            <a:r>
              <a:rPr sz="2500"/>
              <a:t>Use caution when taking a small dog from owner’s arms</a:t>
            </a:r>
          </a:p>
          <a:p>
            <a:pPr lvl="0">
              <a:spcBef>
                <a:spcPts val="0"/>
              </a:spcBef>
              <a:defRPr sz="1800"/>
            </a:pPr>
            <a:r>
              <a:rPr sz="2500"/>
              <a:t>Remain non-threatening</a:t>
            </a:r>
          </a:p>
          <a:p>
            <a:pPr marL="640080" lvl="1" indent="-22860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Let the dog come to you</a:t>
            </a:r>
          </a:p>
          <a:p>
            <a:pPr marL="640080" lvl="1" indent="-22860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Palm down - allow to smell</a:t>
            </a:r>
          </a:p>
          <a:p>
            <a:pPr marL="640080" lvl="1" indent="-22860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Indirect gaze</a:t>
            </a:r>
          </a:p>
          <a:p>
            <a:pPr marL="640080" lvl="1" indent="-22860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Approach at an angle</a:t>
            </a:r>
          </a:p>
          <a:p>
            <a:pPr marL="640080" lvl="1" indent="-22860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Slow hand movements</a:t>
            </a:r>
          </a:p>
          <a:p>
            <a:pPr marL="640080" lvl="1" indent="-22860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Pleasant, easy tone</a:t>
            </a:r>
          </a:p>
          <a:p>
            <a:pPr marL="640080" lvl="1" indent="-228600">
              <a:spcBef>
                <a:spcPts val="300"/>
              </a:spcBef>
              <a:buClr>
                <a:srgbClr val="009DD9"/>
              </a:buClr>
              <a:defRPr sz="1800"/>
            </a:pPr>
            <a:r>
              <a:rPr sz="2500"/>
              <a:t>Don’t lean over or corner</a:t>
            </a:r>
          </a:p>
          <a:p>
            <a:pPr lvl="0">
              <a:spcBef>
                <a:spcPts val="0"/>
              </a:spcBef>
              <a:buClr>
                <a:srgbClr val="009DD9"/>
              </a:buClr>
              <a:defRPr sz="1800"/>
            </a:pPr>
            <a:r>
              <a:rPr sz="2500"/>
              <a:t>Careful of retractable leashes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7666200" y="6221400"/>
            <a:ext cx="4572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-907576" y="300430"/>
            <a:ext cx="7772401" cy="862812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600" spc="-100" dirty="0"/>
              <a:t>Fight or Flight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301759" y="2386033"/>
            <a:ext cx="6563066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228600">
              <a:buClr>
                <a:srgbClr val="009DD9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…or “freeze”</a:t>
            </a:r>
          </a:p>
          <a:p>
            <a:pPr marL="342900" lvl="0" indent="-228600">
              <a:buClr>
                <a:srgbClr val="009DD9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Physiology</a:t>
            </a:r>
          </a:p>
          <a:p>
            <a:pPr marL="640080" lvl="1" indent="-228600">
              <a:buClr>
                <a:srgbClr val="009DD9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Stimulation of sympathetic nervous system (SNS)</a:t>
            </a:r>
          </a:p>
          <a:p>
            <a:pPr marL="640080" lvl="1" indent="-228600">
              <a:buClr>
                <a:srgbClr val="009DD9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Increased HR &amp; blood pressure</a:t>
            </a:r>
          </a:p>
          <a:p>
            <a:pPr marL="640080" lvl="1" indent="-228600">
              <a:buClr>
                <a:srgbClr val="009DD9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Increased blood flow to muscles, lungs, and brain</a:t>
            </a:r>
          </a:p>
          <a:p>
            <a:pPr marL="640080" lvl="1" indent="-228600">
              <a:buClr>
                <a:srgbClr val="0F6FC6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Can escalate to aggression</a:t>
            </a:r>
          </a:p>
          <a:p>
            <a:pPr marL="342900" lvl="0" indent="-228600">
              <a:buClr>
                <a:srgbClr val="0F6FC6"/>
              </a:buClr>
              <a:buSzPct val="100000"/>
              <a:buFont typeface="Arial"/>
              <a:buChar char="•"/>
              <a:defRPr sz="1800"/>
            </a:pPr>
            <a:r>
              <a:rPr sz="2800" dirty="0"/>
              <a:t>Animal will usually prefer to get away</a:t>
            </a:r>
          </a:p>
        </p:txBody>
      </p:sp>
      <p:pic>
        <p:nvPicPr>
          <p:cNvPr id="1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2269" y="300430"/>
            <a:ext cx="3185112" cy="1842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16397" y="1712814"/>
            <a:ext cx="4972815" cy="506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79400" lvl="0" indent="-279400">
              <a:spcBef>
                <a:spcPts val="600"/>
              </a:spcBef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Pet owners expect respect &amp; compassion</a:t>
            </a:r>
          </a:p>
          <a:p>
            <a:pPr marL="279400" lvl="0" indent="-279400">
              <a:spcBef>
                <a:spcPts val="600"/>
              </a:spcBef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Wrestling with a pet or using “excessive” force can damage a client’s perceptions of practice</a:t>
            </a:r>
          </a:p>
          <a:p>
            <a:pPr marL="279400" lvl="0" indent="-279400">
              <a:spcBef>
                <a:spcPts val="600"/>
              </a:spcBef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Too stressful for the pet = owner may forego future visits</a:t>
            </a:r>
          </a:p>
          <a:p>
            <a:pPr marL="279400" lvl="0" indent="-279400">
              <a:spcBef>
                <a:spcPts val="600"/>
              </a:spcBef>
              <a:buSzPct val="100000"/>
              <a:buFont typeface="Arial"/>
              <a:buChar char="•"/>
              <a:defRPr sz="1800"/>
            </a:pPr>
            <a:r>
              <a:rPr sz="2900" dirty="0">
                <a:latin typeface="Times New Roman"/>
                <a:ea typeface="Times New Roman"/>
                <a:cs typeface="Times New Roman"/>
                <a:sym typeface="Times New Roman"/>
              </a:rPr>
              <a:t>Show you “like” their pet</a:t>
            </a:r>
          </a:p>
          <a:p>
            <a:pPr lvl="0">
              <a:spcBef>
                <a:spcPts val="600"/>
              </a:spcBef>
              <a:defRPr sz="1800"/>
            </a:pPr>
            <a:endParaRPr sz="2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28600" y="6358011"/>
            <a:ext cx="609600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051169" y="-390280"/>
            <a:ext cx="8458201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endParaRPr sz="3700" i="1" dirty="0">
              <a:solidFill>
                <a:srgbClr val="004F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3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Owner Perception &amp; Behavior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429803" y="-301590"/>
            <a:ext cx="8001001" cy="1287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4200">
                <a:solidFill>
                  <a:srgbClr val="004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4200">
                <a:solidFill>
                  <a:srgbClr val="004F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Picking up a Small or Medium Dog</a:t>
            </a:r>
          </a:p>
        </p:txBody>
      </p:sp>
      <p:pic>
        <p:nvPicPr>
          <p:cNvPr id="174" name="image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100" y="2185696"/>
            <a:ext cx="3635340" cy="2880308"/>
          </a:xfrm>
          <a:prstGeom prst="rect">
            <a:avLst/>
          </a:prstGeom>
          <a:ln>
            <a:solidFill/>
          </a:ln>
        </p:spPr>
      </p:pic>
      <p:sp>
        <p:nvSpPr>
          <p:cNvPr id="175" name="Shape 175"/>
          <p:cNvSpPr>
            <a:spLocks noGrp="1"/>
          </p:cNvSpPr>
          <p:nvPr>
            <p:ph type="sldNum" sz="quarter" idx="12"/>
          </p:nvPr>
        </p:nvSpPr>
        <p:spPr>
          <a:xfrm>
            <a:off x="8552619" y="5531771"/>
            <a:ext cx="506979" cy="276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34447" y="5287644"/>
            <a:ext cx="3644865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“Controlling the mandible controls the head”</a:t>
            </a:r>
          </a:p>
        </p:txBody>
      </p:sp>
      <p:sp>
        <p:nvSpPr>
          <p:cNvPr id="177" name="Shape 177"/>
          <p:cNvSpPr/>
          <p:nvPr/>
        </p:nvSpPr>
        <p:spPr>
          <a:xfrm>
            <a:off x="4252206" y="1694179"/>
            <a:ext cx="3919990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lvl="0" indent="-228600">
              <a:buSzPct val="100000"/>
              <a:buChar char="•"/>
              <a:defRPr sz="1800"/>
            </a:pPr>
            <a:r>
              <a:rPr sz="2700"/>
              <a:t>“Greet” dog first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2700"/>
              <a:t>Reach around back and under front legs</a:t>
            </a:r>
          </a:p>
          <a:p>
            <a:pPr marL="685800" lvl="1" indent="-228600">
              <a:buSzPct val="100000"/>
              <a:buChar char="•"/>
              <a:defRPr sz="1800"/>
            </a:pPr>
            <a:r>
              <a:rPr sz="2700"/>
              <a:t>Place 1-2 fingers between front legs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2700"/>
              <a:t>Other hand wraps around head to maintain control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2700"/>
              <a:t>Hold animal close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2700"/>
              <a:t>If fractious, take from owner tail first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550</Words>
  <Application>Microsoft Office PowerPoint</Application>
  <PresentationFormat>On-screen Show (4:3)</PresentationFormat>
  <Paragraphs>113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Helvetica Neue</vt:lpstr>
      <vt:lpstr>Times New Roman</vt:lpstr>
      <vt:lpstr>Office Theme</vt:lpstr>
      <vt:lpstr>Canine Restraint &amp; Handling</vt:lpstr>
      <vt:lpstr>Objectives</vt:lpstr>
      <vt:lpstr>Why restrain?</vt:lpstr>
      <vt:lpstr>Approaching a Dog</vt:lpstr>
      <vt:lpstr>Observing the Dog</vt:lpstr>
      <vt:lpstr>Initiating Contact</vt:lpstr>
      <vt:lpstr>Fight or Flight</vt:lpstr>
      <vt:lpstr>PowerPoint Presentation</vt:lpstr>
      <vt:lpstr>PowerPoint Presentation</vt:lpstr>
      <vt:lpstr>Lamb Hold</vt:lpstr>
      <vt:lpstr> The Lift Table </vt:lpstr>
      <vt:lpstr>PowerPoint Presentation</vt:lpstr>
      <vt:lpstr>When Restraining…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Canine Restraint &amp; Handling</dc:title>
  <cp:lastModifiedBy>Trisha Hanka</cp:lastModifiedBy>
  <cp:revision>8</cp:revision>
  <dcterms:modified xsi:type="dcterms:W3CDTF">2015-11-06T16:41:41Z</dcterms:modified>
</cp:coreProperties>
</file>