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7077075" cy="9028113"/>
  <p:defaultTextStyle>
    <a:lvl1pPr defTabSz="457200">
      <a:defRPr>
        <a:latin typeface="Century Gothic"/>
        <a:ea typeface="Century Gothic"/>
        <a:cs typeface="Century Gothic"/>
        <a:sym typeface="Century Gothic"/>
      </a:defRPr>
    </a:lvl1pPr>
    <a:lvl2pPr indent="457200" defTabSz="457200">
      <a:defRPr>
        <a:latin typeface="Century Gothic"/>
        <a:ea typeface="Century Gothic"/>
        <a:cs typeface="Century Gothic"/>
        <a:sym typeface="Century Gothic"/>
      </a:defRPr>
    </a:lvl2pPr>
    <a:lvl3pPr indent="914400" defTabSz="457200">
      <a:defRPr>
        <a:latin typeface="Century Gothic"/>
        <a:ea typeface="Century Gothic"/>
        <a:cs typeface="Century Gothic"/>
        <a:sym typeface="Century Gothic"/>
      </a:defRPr>
    </a:lvl3pPr>
    <a:lvl4pPr indent="1371600" defTabSz="457200">
      <a:defRPr>
        <a:latin typeface="Century Gothic"/>
        <a:ea typeface="Century Gothic"/>
        <a:cs typeface="Century Gothic"/>
        <a:sym typeface="Century Gothic"/>
      </a:defRPr>
    </a:lvl4pPr>
    <a:lvl5pPr indent="1828800" defTabSz="457200">
      <a:defRPr>
        <a:latin typeface="Century Gothic"/>
        <a:ea typeface="Century Gothic"/>
        <a:cs typeface="Century Gothic"/>
        <a:sym typeface="Century Gothic"/>
      </a:defRPr>
    </a:lvl5pPr>
    <a:lvl6pPr indent="2286000" defTabSz="457200">
      <a:defRPr>
        <a:latin typeface="Century Gothic"/>
        <a:ea typeface="Century Gothic"/>
        <a:cs typeface="Century Gothic"/>
        <a:sym typeface="Century Gothic"/>
      </a:defRPr>
    </a:lvl6pPr>
    <a:lvl7pPr indent="2743200" defTabSz="457200">
      <a:defRPr>
        <a:latin typeface="Century Gothic"/>
        <a:ea typeface="Century Gothic"/>
        <a:cs typeface="Century Gothic"/>
        <a:sym typeface="Century Gothic"/>
      </a:defRPr>
    </a:lvl7pPr>
    <a:lvl8pPr indent="3200400" defTabSz="457200">
      <a:defRPr>
        <a:latin typeface="Century Gothic"/>
        <a:ea typeface="Century Gothic"/>
        <a:cs typeface="Century Gothic"/>
        <a:sym typeface="Century Gothic"/>
      </a:defRPr>
    </a:lvl8pPr>
    <a:lvl9pPr indent="3657600" defTabSz="457200">
      <a:defRPr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EFCC"/>
          </a:solidFill>
        </a:fill>
      </a:tcStyle>
    </a:wholeTbl>
    <a:band2H>
      <a:tcTxStyle/>
      <a:tcStyle>
        <a:tcBdr/>
        <a:fill>
          <a:solidFill>
            <a:srgbClr val="F1F7E7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D433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D433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CD43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9D6CB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F7A24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F7A24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F7A24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2F0DF"/>
          </a:solidFill>
        </a:fill>
      </a:tcStyle>
    </a:wholeTbl>
    <a:band2H>
      <a:tcTxStyle/>
      <a:tcStyle>
        <a:tcBdr/>
        <a:fill>
          <a:solidFill>
            <a:srgbClr val="EAF7F0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5D6A0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5D6A0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5D6A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D433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D43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881B8-3D4E-47F8-9A55-4C8596B808C9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675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75675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73BB9-6AB4-4146-B341-8269C684D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3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530225" y="677863"/>
            <a:ext cx="6016625" cy="33845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43610" y="4288354"/>
            <a:ext cx="5189855" cy="406265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957962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530225" y="677863"/>
            <a:ext cx="6016625" cy="33845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383097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530225" y="677863"/>
            <a:ext cx="6016625" cy="33845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600"/>
              <a:t>No kissing the animals!!</a:t>
            </a:r>
          </a:p>
          <a:p>
            <a:pPr lvl="0">
              <a:defRPr sz="1800"/>
            </a:pPr>
            <a:endParaRPr sz="1600"/>
          </a:p>
          <a:p>
            <a:pPr lvl="0">
              <a:defRPr sz="1800"/>
            </a:pPr>
            <a:r>
              <a:rPr sz="1600"/>
              <a:t>10-second wash</a:t>
            </a:r>
          </a:p>
          <a:p>
            <a:pPr lvl="0">
              <a:defRPr sz="1800"/>
            </a:pPr>
            <a:r>
              <a:rPr sz="1600"/>
              <a:t>After labs, husbandry, between animals</a:t>
            </a:r>
          </a:p>
          <a:p>
            <a:pPr lvl="0">
              <a:defRPr sz="1800"/>
            </a:pPr>
            <a:r>
              <a:rPr sz="1600"/>
              <a:t>When leaving building</a:t>
            </a:r>
          </a:p>
          <a:p>
            <a:pPr lvl="0">
              <a:defRPr sz="1800"/>
            </a:pPr>
            <a:endParaRPr sz="1600"/>
          </a:p>
          <a:p>
            <a:pPr lvl="0">
              <a:defRPr sz="1800"/>
            </a:pPr>
            <a:r>
              <a:rPr sz="1600"/>
              <a:t>Personal protective equipment (PPE)</a:t>
            </a:r>
          </a:p>
          <a:p>
            <a:pPr lvl="0">
              <a:defRPr sz="1800"/>
            </a:pPr>
            <a:r>
              <a:rPr sz="1600"/>
              <a:t>Foot baths &amp; other precautions</a:t>
            </a:r>
          </a:p>
        </p:txBody>
      </p:sp>
    </p:spTree>
    <p:extLst>
      <p:ext uri="{BB962C8B-B14F-4D97-AF65-F5344CB8AC3E}">
        <p14:creationId xmlns:p14="http://schemas.microsoft.com/office/powerpoint/2010/main" val="398244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530225" y="677863"/>
            <a:ext cx="6016625" cy="33845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Bags, muzzles, leather gloves</a:t>
            </a:r>
          </a:p>
        </p:txBody>
      </p:sp>
    </p:spTree>
    <p:extLst>
      <p:ext uri="{BB962C8B-B14F-4D97-AF65-F5344CB8AC3E}">
        <p14:creationId xmlns:p14="http://schemas.microsoft.com/office/powerpoint/2010/main" val="405275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60" cy="3329581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154955" y="3086086"/>
            <a:ext cx="8825658" cy="22812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154955" y="5367325"/>
            <a:ext cx="8825657" cy="14906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  <a:lvl2pPr marL="0" indent="457200">
              <a:buClrTx/>
              <a:buSzTx/>
              <a:buFontTx/>
              <a:buNone/>
              <a:defRPr sz="1200"/>
            </a:lvl2pPr>
            <a:lvl3pPr marL="0" indent="914400">
              <a:buClrTx/>
              <a:buSzTx/>
              <a:buFontTx/>
              <a:buNone/>
              <a:defRPr sz="1200"/>
            </a:lvl3pPr>
            <a:lvl4pPr marL="0" indent="1371600">
              <a:buClrTx/>
              <a:buSzTx/>
              <a:buFontTx/>
              <a:buNone/>
              <a:defRPr sz="1200"/>
            </a:lvl4pPr>
            <a:lvl5pPr marL="0" indent="1828800">
              <a:buClrTx/>
              <a:buSzTx/>
              <a:buFontTx/>
              <a:buNone/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2134738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1154954" y="3582537"/>
            <a:ext cx="8825659" cy="251232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6" cy="2323375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930400" y="3771174"/>
            <a:ext cx="7279649" cy="20566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 cap="small">
                <a:solidFill>
                  <a:srgbClr val="ACD433"/>
                </a:solidFill>
              </a:defRPr>
            </a:lvl1pPr>
            <a:lvl2pPr marL="0" indent="457200">
              <a:buClrTx/>
              <a:buSzTx/>
              <a:buFontTx/>
              <a:buNone/>
              <a:defRPr sz="1400" cap="small">
                <a:solidFill>
                  <a:srgbClr val="ACD433"/>
                </a:solidFill>
              </a:defRPr>
            </a:lvl2pPr>
            <a:lvl3pPr marL="0" indent="914400">
              <a:buClrTx/>
              <a:buSzTx/>
              <a:buFontTx/>
              <a:buNone/>
              <a:defRPr sz="1400" cap="small">
                <a:solidFill>
                  <a:srgbClr val="ACD433"/>
                </a:solidFill>
              </a:defRPr>
            </a:lvl3pPr>
            <a:lvl4pPr marL="0" indent="1371600">
              <a:buClrTx/>
              <a:buSzTx/>
              <a:buFontTx/>
              <a:buNone/>
              <a:defRPr sz="1400" cap="small">
                <a:solidFill>
                  <a:srgbClr val="ACD433"/>
                </a:solidFill>
              </a:defRPr>
            </a:lvl4pPr>
            <a:lvl5pPr marL="0" indent="1828800">
              <a:buClrTx/>
              <a:buSzTx/>
              <a:buFontTx/>
              <a:buNone/>
              <a:defRPr sz="1400" cap="small">
                <a:solidFill>
                  <a:srgbClr val="ACD433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ACD433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ACD433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ACD433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ACD433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ACD433"/>
                </a:solidFill>
              </a:rP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Shape 56"/>
          <p:cNvSpPr/>
          <p:nvPr/>
        </p:nvSpPr>
        <p:spPr>
          <a:xfrm>
            <a:off x="898294" y="971253"/>
            <a:ext cx="801913" cy="181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20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57" name="Shape 57"/>
          <p:cNvSpPr/>
          <p:nvPr/>
        </p:nvSpPr>
        <p:spPr>
          <a:xfrm>
            <a:off x="9330490" y="2613786"/>
            <a:ext cx="801913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200">
                <a:solidFill>
                  <a:srgbClr val="ACD433"/>
                </a:solidFill>
              </a:rPr>
              <a:t>”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1154954" y="1409700"/>
            <a:ext cx="8825660" cy="336768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154954" y="4777380"/>
            <a:ext cx="8825659" cy="20806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ACD433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ACD433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ACD433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ACD433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ACD433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CD43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CD43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CD43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CD43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ACD433"/>
                </a:solidFill>
              </a:rP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146450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632946" y="1917224"/>
            <a:ext cx="2946868" cy="6402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Five</a:t>
            </a:r>
          </a:p>
        </p:txBody>
      </p:sp>
      <p:sp>
        <p:nvSpPr>
          <p:cNvPr id="65" name="Shape 65"/>
          <p:cNvSpPr/>
          <p:nvPr/>
        </p:nvSpPr>
        <p:spPr>
          <a:xfrm flipH="1">
            <a:off x="3726141" y="2133600"/>
            <a:ext cx="1" cy="3962400"/>
          </a:xfrm>
          <a:prstGeom prst="line">
            <a:avLst/>
          </a:prstGeom>
          <a:ln w="12700" cap="rnd">
            <a:solidFill>
              <a:srgbClr val="ACD433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 flipH="1">
            <a:off x="6962226" y="2133600"/>
            <a:ext cx="1" cy="3966882"/>
          </a:xfrm>
          <a:prstGeom prst="line">
            <a:avLst/>
          </a:prstGeom>
          <a:ln w="12700" cap="rnd">
            <a:solidFill>
              <a:srgbClr val="ACD433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259938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652462" y="3052098"/>
            <a:ext cx="2940051" cy="177511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Five</a:t>
            </a:r>
          </a:p>
        </p:txBody>
      </p:sp>
      <p:sp>
        <p:nvSpPr>
          <p:cNvPr id="71" name="Shape 71"/>
          <p:cNvSpPr/>
          <p:nvPr/>
        </p:nvSpPr>
        <p:spPr>
          <a:xfrm flipH="1">
            <a:off x="3726141" y="2133600"/>
            <a:ext cx="1" cy="3962400"/>
          </a:xfrm>
          <a:prstGeom prst="line">
            <a:avLst/>
          </a:prstGeom>
          <a:ln w="12700" cap="rnd">
            <a:solidFill>
              <a:srgbClr val="ACD433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 flipH="1">
            <a:off x="6962226" y="2133600"/>
            <a:ext cx="1" cy="3966882"/>
          </a:xfrm>
          <a:prstGeom prst="line">
            <a:avLst/>
          </a:prstGeom>
          <a:ln w="12700" cap="rnd">
            <a:solidFill>
              <a:srgbClr val="ACD433">
                <a:alpha val="40000"/>
              </a:srgbClr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16002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1103312" y="2052917"/>
            <a:ext cx="8946541" cy="480508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16002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103312" y="2052917"/>
            <a:ext cx="8946541" cy="480508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154955" y="1147233"/>
            <a:ext cx="8825658" cy="363014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154954" y="4777380"/>
            <a:ext cx="8825660" cy="20806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ACD433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ACD433"/>
                </a:solidFill>
              </a:rP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1607857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103312" y="2060575"/>
            <a:ext cx="4396340" cy="47974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08314" indent="-293914">
              <a:defRPr sz="1800"/>
            </a:lvl3pPr>
            <a:lvl4pPr marL="1714500" indent="-342900">
              <a:defRPr sz="1800"/>
            </a:lvl4pPr>
            <a:lvl5pPr marL="2171700" indent="-342900"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142640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103312" y="1879124"/>
            <a:ext cx="4396339" cy="6021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ACD433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CD433"/>
                </a:solidFill>
              </a:rP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154954" y="0"/>
            <a:ext cx="3401065" cy="2895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784616" y="609600"/>
            <a:ext cx="5195998" cy="62484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1153906" y="139692"/>
            <a:ext cx="5092908" cy="32893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1154954" y="3657600"/>
            <a:ext cx="5084980" cy="30861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/>
          <p:nvPr/>
        </p:nvPicPr>
        <p:blipFill>
          <a:blip r:embed="rId20">
            <a:extLst/>
          </a:blip>
          <a:srcRect l="3613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3.png"/>
          <p:cNvPicPr/>
          <p:nvPr/>
        </p:nvPicPr>
        <p:blipFill>
          <a:blip r:embed="rId21">
            <a:extLst/>
          </a:blip>
          <a:srcRect l="3564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8609011" y="1676399"/>
            <a:ext cx="2819401" cy="281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image4.png"/>
          <p:cNvPicPr/>
          <p:nvPr/>
        </p:nvPicPr>
        <p:blipFill>
          <a:blip r:embed="rId22">
            <a:extLst/>
          </a:blip>
          <a:srcRect t="28812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5.png"/>
          <p:cNvPicPr/>
          <p:nvPr/>
        </p:nvPicPr>
        <p:blipFill>
          <a:blip r:embed="rId23">
            <a:extLst/>
          </a:blip>
          <a:srcRect b="23320"/>
          <a:stretch>
            <a:fillRect/>
          </a:stretch>
        </p:blipFill>
        <p:spPr>
          <a:xfrm>
            <a:off x="8609011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rgbClr val="ACD433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304211" y="0"/>
            <a:ext cx="1752602" cy="6256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52462" y="887413"/>
            <a:ext cx="7423151" cy="5970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10352540" y="540176"/>
            <a:ext cx="838200" cy="523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1pPr>
      <a:lvl2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2pPr>
      <a:lvl3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3pPr>
      <a:lvl4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4pPr>
      <a:lvl5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5pPr>
      <a:lvl6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6pPr>
      <a:lvl7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7pPr>
      <a:lvl8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8pPr>
      <a:lvl9pPr defTabSz="457200">
        <a:defRPr sz="4200">
          <a:solidFill>
            <a:srgbClr val="EBEBEB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indent="-342900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1pPr>
      <a:lvl2pPr marL="774700" indent="-317500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2pPr>
      <a:lvl3pPr marL="1200150" indent="-285750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3pPr>
      <a:lvl4pPr marL="1698171" indent="-326571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4pPr>
      <a:lvl5pPr marL="2155371" indent="-326571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5pPr>
      <a:lvl6pPr marL="2612571" indent="-326571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6pPr>
      <a:lvl7pPr marL="3069771" indent="-326571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7pPr>
      <a:lvl8pPr marL="3526971" indent="-326571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8pPr>
      <a:lvl9pPr marL="3984171" indent="-326571" defTabSz="457200">
        <a:spcBef>
          <a:spcPts val="1000"/>
        </a:spcBef>
        <a:buClr>
          <a:srgbClr val="ACD433"/>
        </a:buClr>
        <a:buSzPct val="80000"/>
        <a:buFont typeface="Wingdings 3"/>
        <a:buChar char=""/>
        <a:defRPr sz="2000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2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4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6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8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60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2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4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600" algn="ctr" defTabSz="457200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tdove.org/videos/Procedure/Safe-Liftin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575834" y="375418"/>
            <a:ext cx="8825660" cy="268782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EBEBEB"/>
                </a:solidFill>
              </a:rPr>
              <a:t>Staying Safe: </a:t>
            </a:r>
            <a:br>
              <a:rPr sz="4800">
                <a:solidFill>
                  <a:srgbClr val="EBEBEB"/>
                </a:solidFill>
              </a:rPr>
            </a:br>
            <a:r>
              <a:rPr sz="4800">
                <a:solidFill>
                  <a:srgbClr val="EBEBEB"/>
                </a:solidFill>
              </a:rPr>
              <a:t>Animal-Related Injuries &amp; Disease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10352540" y="-227511"/>
            <a:ext cx="838200" cy="523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  <a:t>1</a:t>
            </a:fld>
            <a:endParaRPr sz="2800">
              <a:solidFill>
                <a:srgbClr val="FFFFFF"/>
              </a:solidFill>
            </a:endParaRPr>
          </a:p>
        </p:txBody>
      </p:sp>
      <p:pic>
        <p:nvPicPr>
          <p:cNvPr id="1026" name="Picture 2" descr="http://img.memecdn.com/when-you-go-to-pet-a-dog-and-it-growls-at-you_o_3084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70" y="1465201"/>
            <a:ext cx="3392181" cy="515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Reducing the Overall Risk of Injury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344405" y="1853247"/>
            <a:ext cx="6882470" cy="4195483"/>
          </a:xfrm>
          <a:prstGeom prst="rect">
            <a:avLst/>
          </a:prstGeom>
        </p:spPr>
        <p:txBody>
          <a:bodyPr/>
          <a:lstStyle/>
          <a:p>
            <a:pPr marL="480059" lvl="0" indent="-480059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Use chemical restraint, if warranted</a:t>
            </a:r>
          </a:p>
          <a:p>
            <a:pPr marL="480059" lvl="0" indent="-480059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Avoid working with a fractious animal alone</a:t>
            </a:r>
          </a:p>
          <a:p>
            <a:pPr marL="480059" lvl="0" indent="-480059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Use caution if an animal may feel threatened or cornered</a:t>
            </a:r>
          </a:p>
          <a:p>
            <a:pPr marL="838200" lvl="1" indent="-3810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Label kennels if aggressive</a:t>
            </a:r>
            <a:endParaRPr>
              <a:solidFill>
                <a:srgbClr val="FFFFFF"/>
              </a:solidFill>
            </a:endParaRPr>
          </a:p>
          <a:p>
            <a:pPr marL="480059" lvl="0" indent="-480059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Plan in advance for an exit route if attacked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10352540" y="-227511"/>
            <a:ext cx="838200" cy="523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  <a:t>10</a:t>
            </a:fld>
            <a:endParaRPr sz="2800">
              <a:solidFill>
                <a:srgbClr val="FFFFFF"/>
              </a:solidFill>
            </a:endParaRPr>
          </a:p>
        </p:txBody>
      </p:sp>
      <p:pic>
        <p:nvPicPr>
          <p:cNvPr id="148" name="image2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4272" y="3950987"/>
            <a:ext cx="3782163" cy="2501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Husbandry – The Real Story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646110" y="1717637"/>
            <a:ext cx="5952811" cy="4606963"/>
          </a:xfrm>
          <a:prstGeom prst="rect">
            <a:avLst/>
          </a:prstGeom>
        </p:spPr>
        <p:txBody>
          <a:bodyPr/>
          <a:lstStyle/>
          <a:p>
            <a:pPr marL="548640" lvl="0" indent="-54864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Our kennels</a:t>
            </a:r>
          </a:p>
          <a:p>
            <a:pPr marL="548640" lvl="0" indent="-54864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Cleanliness = health</a:t>
            </a:r>
          </a:p>
          <a:p>
            <a:pPr marL="548640" lvl="0" indent="-54864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Compassion &amp; comfort</a:t>
            </a:r>
          </a:p>
          <a:p>
            <a:pPr marL="548640" lvl="0" indent="-54864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No one particularly likes it</a:t>
            </a:r>
          </a:p>
          <a:p>
            <a:pPr marL="901700" lvl="1" indent="-44450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Everyone’s job!</a:t>
            </a:r>
            <a:endParaRPr>
              <a:solidFill>
                <a:srgbClr val="FFFFFF"/>
              </a:solidFill>
            </a:endParaRPr>
          </a:p>
          <a:p>
            <a:pPr marL="548640" lvl="0" indent="-54864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 place to shine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xfrm>
            <a:off x="10352540" y="-227511"/>
            <a:ext cx="838200" cy="523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  <a:t>2</a:t>
            </a:fld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BEBEB"/>
                </a:solidFill>
              </a:rPr>
              <a:t>The Risk of Injury in a Veterinary Practice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646110" y="1630664"/>
            <a:ext cx="10429721" cy="4615589"/>
          </a:xfrm>
          <a:prstGeom prst="rect">
            <a:avLst/>
          </a:prstGeom>
        </p:spPr>
        <p:txBody>
          <a:bodyPr/>
          <a:lstStyle/>
          <a:p>
            <a:pPr marL="622363" lvl="0" indent="-622363" defTabSz="452627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67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About 200 people in the US die each year from accidents or injuries caused by animals</a:t>
            </a:r>
            <a:endParaRPr sz="1782" dirty="0">
              <a:solidFill>
                <a:srgbClr val="FFFFFF"/>
              </a:solidFill>
            </a:endParaRPr>
          </a:p>
          <a:p>
            <a:pPr marL="1000732" lvl="1" indent="-548104" defTabSz="452627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069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15-20 are generally caused by dog attacks</a:t>
            </a:r>
            <a:endParaRPr sz="1584" dirty="0">
              <a:solidFill>
                <a:srgbClr val="FFFFFF"/>
              </a:solidFill>
            </a:endParaRPr>
          </a:p>
          <a:p>
            <a:pPr marL="1000732" lvl="1" indent="-548104" defTabSz="452627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069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2013: 31 media-reported dog-bite fatalities</a:t>
            </a:r>
            <a:endParaRPr sz="1584" dirty="0">
              <a:solidFill>
                <a:srgbClr val="FFFFFF"/>
              </a:solidFill>
            </a:endParaRPr>
          </a:p>
          <a:p>
            <a:pPr marL="1374049" lvl="2" indent="-468793" defTabSz="452627"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287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 were Pit Bulls or Pit mixes</a:t>
            </a:r>
            <a:endParaRPr sz="1386" dirty="0">
              <a:solidFill>
                <a:srgbClr val="FFFFFF"/>
              </a:solidFill>
            </a:endParaRPr>
          </a:p>
          <a:p>
            <a:pPr marL="622363" lvl="0" indent="-622363" defTabSz="452627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67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Severity &amp; injury type depends on species:</a:t>
            </a:r>
            <a:endParaRPr sz="1782" dirty="0">
              <a:solidFill>
                <a:srgbClr val="FFFFFF"/>
              </a:solidFill>
            </a:endParaRPr>
          </a:p>
          <a:p>
            <a:pPr marL="1000732" lvl="1" indent="-548104" defTabSz="452627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069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Dogs defend with their teeth, so bite wounds are the biggest risk.</a:t>
            </a:r>
            <a:endParaRPr sz="1584" dirty="0">
              <a:solidFill>
                <a:srgbClr val="FFFFFF"/>
              </a:solidFill>
            </a:endParaRPr>
          </a:p>
          <a:p>
            <a:pPr marL="1000732" lvl="1" indent="-548104" defTabSz="452627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069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Cats scratch &amp; bite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10352540" y="-227511"/>
            <a:ext cx="838200" cy="523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  <a:t>3</a:t>
            </a:fld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Types of Kennel-Related Injuries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524190" y="2276912"/>
            <a:ext cx="8946543" cy="419548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Bumps &amp; bruises</a:t>
            </a:r>
          </a:p>
          <a:p>
            <a:pPr marL="800100" lvl="1" indent="-3429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Leashes, kennel doors, falls</a:t>
            </a:r>
          </a:p>
          <a:p>
            <a:pPr marL="342900" lvl="0" indent="-3429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Bites &amp; scratches</a:t>
            </a:r>
          </a:p>
          <a:p>
            <a:pPr marL="342900" lvl="0" indent="-3429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Zoonosis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10352540" y="-227511"/>
            <a:ext cx="838200" cy="523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  <a:t>4</a:t>
            </a:fld>
            <a:endParaRPr sz="2800">
              <a:solidFill>
                <a:srgbClr val="FFFFFF"/>
              </a:solidFill>
            </a:endParaRPr>
          </a:p>
        </p:txBody>
      </p:sp>
      <p:pic>
        <p:nvPicPr>
          <p:cNvPr id="111" name="image1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5434" y="2076225"/>
            <a:ext cx="4145306" cy="3891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2587" y="246987"/>
            <a:ext cx="9404724" cy="140053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Bites &amp; Scratches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395186" y="1410783"/>
            <a:ext cx="10296209" cy="4941809"/>
          </a:xfrm>
          <a:prstGeom prst="rect">
            <a:avLst/>
          </a:prstGeom>
        </p:spPr>
        <p:txBody>
          <a:bodyPr/>
          <a:lstStyle/>
          <a:p>
            <a:pPr marL="548640" lvl="0" indent="-54864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Dogs inflict 80-90% of all animal bites to the general public each year.</a:t>
            </a:r>
          </a:p>
          <a:p>
            <a:pPr marL="965200" lvl="1" indent="-50800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  </a:t>
            </a:r>
            <a:r>
              <a:rPr sz="3000">
                <a:solidFill>
                  <a:srgbClr val="FFFFFF"/>
                </a:solidFill>
              </a:rPr>
              <a:t>Usually the forearm</a:t>
            </a:r>
            <a:endParaRPr>
              <a:solidFill>
                <a:srgbClr val="FFFFFF"/>
              </a:solidFill>
            </a:endParaRPr>
          </a:p>
          <a:p>
            <a:pPr marL="965200" lvl="1" indent="-50800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  </a:t>
            </a:r>
            <a:r>
              <a:rPr sz="3000">
                <a:solidFill>
                  <a:srgbClr val="FFFFFF"/>
                </a:solidFill>
              </a:rPr>
              <a:t>Usually involves tissue trauma</a:t>
            </a:r>
            <a:endParaRPr>
              <a:solidFill>
                <a:srgbClr val="FFFFFF"/>
              </a:solidFill>
            </a:endParaRPr>
          </a:p>
          <a:p>
            <a:pPr marL="548640" lvl="0" indent="-54864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Cat bites are responsible for more serious injury to hospital staff.</a:t>
            </a:r>
          </a:p>
          <a:p>
            <a:pPr marL="965200" lvl="1" indent="-50800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  </a:t>
            </a:r>
            <a:r>
              <a:rPr sz="3000">
                <a:solidFill>
                  <a:srgbClr val="FFFFFF"/>
                </a:solidFill>
              </a:rPr>
              <a:t>Usually the hand</a:t>
            </a:r>
            <a:endParaRPr>
              <a:solidFill>
                <a:srgbClr val="FFFFFF"/>
              </a:solidFill>
            </a:endParaRPr>
          </a:p>
          <a:p>
            <a:pPr marL="742950" lvl="1" indent="-28575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 </a:t>
            </a:r>
            <a:r>
              <a:rPr sz="3000">
                <a:solidFill>
                  <a:srgbClr val="FFFFFF"/>
                </a:solidFill>
              </a:rPr>
              <a:t>Higher risk of infection</a:t>
            </a:r>
            <a:endParaRPr>
              <a:solidFill>
                <a:srgbClr val="FFFFFF"/>
              </a:solidFill>
            </a:endParaRPr>
          </a:p>
          <a:p>
            <a:pPr marL="1796142" lvl="3" indent="-424542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30-50% for cats vs 2-5% for dogs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10352540" y="-227511"/>
            <a:ext cx="838200" cy="523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  <a:t>5</a:t>
            </a:fld>
            <a:endParaRPr sz="2800">
              <a:solidFill>
                <a:srgbClr val="FFFFFF"/>
              </a:solidFill>
            </a:endParaRPr>
          </a:p>
        </p:txBody>
      </p:sp>
      <p:pic>
        <p:nvPicPr>
          <p:cNvPr id="116" name="image1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9165" y="4529444"/>
            <a:ext cx="3823336" cy="2071553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Zoonotic Illness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646109" y="1534758"/>
            <a:ext cx="10890571" cy="4911762"/>
          </a:xfrm>
          <a:prstGeom prst="rect">
            <a:avLst/>
          </a:prstGeom>
        </p:spPr>
        <p:txBody>
          <a:bodyPr/>
          <a:lstStyle/>
          <a:p>
            <a:pPr marL="480059" lvl="0" indent="-480059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Zoonosis: An infectious disease transmitted between species</a:t>
            </a:r>
          </a:p>
          <a:p>
            <a:pPr marL="480059" lvl="0" indent="-480059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Over 150 known zoonotic diseases</a:t>
            </a:r>
          </a:p>
          <a:p>
            <a:pPr marL="480059" lvl="0" indent="-480059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Primary routes of transmission:</a:t>
            </a:r>
          </a:p>
          <a:p>
            <a:pPr marL="838200" lvl="1" indent="-3810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Oral - Most common, usually feces</a:t>
            </a:r>
            <a:endParaRPr>
              <a:solidFill>
                <a:srgbClr val="FFFFFF"/>
              </a:solidFill>
            </a:endParaRPr>
          </a:p>
          <a:p>
            <a:pPr marL="838200" lvl="1" indent="-3810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Skin - Usually parasitic diseases</a:t>
            </a:r>
            <a:endParaRPr>
              <a:solidFill>
                <a:srgbClr val="FFFFFF"/>
              </a:solidFill>
            </a:endParaRPr>
          </a:p>
          <a:p>
            <a:pPr marL="838200" lvl="1" indent="-3810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Mucus membranes - Infective droplets</a:t>
            </a:r>
            <a:endParaRPr>
              <a:solidFill>
                <a:srgbClr val="FFFFFF"/>
              </a:solidFill>
            </a:endParaRPr>
          </a:p>
          <a:p>
            <a:pPr marL="838200" lvl="1" indent="-3810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Wounds - Bites, scratches, broken skin</a:t>
            </a:r>
            <a:endParaRPr>
              <a:solidFill>
                <a:srgbClr val="FFFFFF"/>
              </a:solidFill>
            </a:endParaRPr>
          </a:p>
          <a:p>
            <a:pPr marL="838200" lvl="1" indent="-3810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Inhalation - Bacteria or fungi</a:t>
            </a:r>
            <a:endParaRPr>
              <a:solidFill>
                <a:srgbClr val="FFFFFF"/>
              </a:solidFill>
            </a:endParaRPr>
          </a:p>
          <a:p>
            <a:pPr marL="838200" lvl="1" indent="-3810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Insects - Transmitted via vectors or hosts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xfrm>
            <a:off x="10352540" y="-227511"/>
            <a:ext cx="838200" cy="523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  <a:t>6</a:t>
            </a:fld>
            <a:endParaRPr sz="2800">
              <a:solidFill>
                <a:srgbClr val="FFFFFF"/>
              </a:solidFill>
            </a:endParaRPr>
          </a:p>
        </p:txBody>
      </p:sp>
      <p:pic>
        <p:nvPicPr>
          <p:cNvPr id="124" name="image1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4464" y="2935288"/>
            <a:ext cx="3312215" cy="316279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370444" y="295728"/>
            <a:ext cx="9404723" cy="140053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Preventing Zoonotic Transmission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312524" y="1515794"/>
            <a:ext cx="8806471" cy="4830587"/>
          </a:xfrm>
          <a:prstGeom prst="rect">
            <a:avLst/>
          </a:prstGeom>
        </p:spPr>
        <p:txBody>
          <a:bodyPr/>
          <a:lstStyle/>
          <a:p>
            <a:pPr marL="342899" lvl="0" indent="-342899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Practice good hospital hygiene </a:t>
            </a:r>
          </a:p>
          <a:p>
            <a:pPr marL="800100" lvl="1" indent="-3429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Hand washing</a:t>
            </a:r>
          </a:p>
          <a:p>
            <a:pPr marL="800100" lvl="1" indent="-342900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Avoid hand-to-mouth contact</a:t>
            </a:r>
          </a:p>
          <a:p>
            <a:pPr marL="800100" lvl="1" indent="-3429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When in doubt, glove up!</a:t>
            </a:r>
          </a:p>
          <a:p>
            <a:pPr marL="332509" lvl="0" indent="-332509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Recognize susceptibility to disease</a:t>
            </a:r>
          </a:p>
          <a:p>
            <a:pPr marL="965200" lvl="1" indent="-5080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Vaccinations</a:t>
            </a:r>
          </a:p>
          <a:p>
            <a:pPr marL="933450" lvl="1" indent="-4762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Immunocompromised</a:t>
            </a:r>
            <a:endParaRPr>
              <a:solidFill>
                <a:srgbClr val="FFFFFF"/>
              </a:solidFill>
            </a:endParaRPr>
          </a:p>
          <a:p>
            <a:pPr marL="933450" lvl="1" indent="-4762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Very young &amp; old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10352540" y="-227511"/>
            <a:ext cx="838200" cy="523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  <a:t>7</a:t>
            </a:fld>
            <a:endParaRPr sz="2800">
              <a:solidFill>
                <a:srgbClr val="FFFFFF"/>
              </a:solidFill>
            </a:endParaRPr>
          </a:p>
        </p:txBody>
      </p:sp>
      <p:pic>
        <p:nvPicPr>
          <p:cNvPr id="129" name="image2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2589" y="2826518"/>
            <a:ext cx="2619903" cy="3347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Reducing the Overall Risk of Injury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4785359" y="1746943"/>
            <a:ext cx="6675120" cy="4850803"/>
          </a:xfrm>
          <a:prstGeom prst="rect">
            <a:avLst/>
          </a:prstGeom>
        </p:spPr>
        <p:txBody>
          <a:bodyPr/>
          <a:lstStyle/>
          <a:p>
            <a:pPr marL="480059" lvl="0" indent="-480059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Safe restraint &amp;  cage removal</a:t>
            </a:r>
          </a:p>
          <a:p>
            <a:pPr marL="480059" lvl="0" indent="-480059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Get help when lifting, treating, and restraining</a:t>
            </a:r>
          </a:p>
          <a:p>
            <a:pPr marL="480059" lvl="0" indent="-480059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Use restraint equipment with fractious animals</a:t>
            </a:r>
          </a:p>
          <a:p>
            <a:pPr marL="869950" lvl="1" indent="-41275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Towel, bags, muzzles, catch pole</a:t>
            </a:r>
            <a:endParaRPr>
              <a:solidFill>
                <a:srgbClr val="FFFFFF"/>
              </a:solidFill>
            </a:endParaRPr>
          </a:p>
          <a:p>
            <a:pPr marL="480059" lvl="0" indent="-480059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Watch the animal, not the procedure.</a:t>
            </a:r>
          </a:p>
          <a:p>
            <a:pPr marL="838200" lvl="1" indent="-38100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Animals can move quickly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10352540" y="-227511"/>
            <a:ext cx="838200" cy="523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  <a:t>8</a:t>
            </a:fld>
            <a:endParaRPr sz="2800">
              <a:solidFill>
                <a:srgbClr val="FFFFFF"/>
              </a:solidFill>
            </a:endParaRPr>
          </a:p>
        </p:txBody>
      </p:sp>
      <p:pic>
        <p:nvPicPr>
          <p:cNvPr id="136" name="image2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110" y="2416330"/>
            <a:ext cx="3512029" cy="3512029"/>
          </a:xfrm>
          <a:prstGeom prst="rect">
            <a:avLst/>
          </a:prstGeom>
          <a:ln>
            <a:solidFill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BEBEB"/>
                </a:solidFill>
              </a:rPr>
              <a:t>Video: Safe Lifting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FFFFFF"/>
                </a:solidFill>
              </a:rPr>
              <a:t>9</a:t>
            </a:fld>
            <a:endParaRPr sz="2800">
              <a:solidFill>
                <a:srgbClr val="FFFFFF"/>
              </a:solidFill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2833347" y="6104967"/>
            <a:ext cx="61733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C4E46E"/>
                </a:solidFill>
                <a:uFill>
                  <a:solidFill>
                    <a:srgbClr val="C4E46E"/>
                  </a:solidFill>
                </a:uFill>
                <a:hlinkClick r:id="rId2"/>
              </a:defRPr>
            </a:lvl1pPr>
          </a:lstStyle>
          <a:p>
            <a:pPr lvl="0"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C4E46E"/>
                </a:solidFill>
                <a:uFill>
                  <a:solidFill>
                    <a:srgbClr val="C4E46E"/>
                  </a:solidFill>
                </a:uFill>
                <a:hlinkClick r:id="rId2"/>
              </a:rPr>
              <a:t>https://www.atdove.org/videos/Procedure/Safe-Lifting</a:t>
            </a:r>
          </a:p>
        </p:txBody>
      </p:sp>
      <p:pic>
        <p:nvPicPr>
          <p:cNvPr id="14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7235" y="1408645"/>
            <a:ext cx="6585538" cy="4420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rgbClr val="ACD433"/>
          </a:solidFill>
          <a:prstDash val="solid"/>
          <a:beve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rgbClr val="ACD43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rgbClr val="ACD433"/>
          </a:solidFill>
          <a:prstDash val="solid"/>
          <a:beve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rgbClr val="ACD43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403</Words>
  <Application>Microsoft Office PowerPoint</Application>
  <PresentationFormat>Widescreen</PresentationFormat>
  <Paragraphs>82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Helvetica</vt:lpstr>
      <vt:lpstr>Helvetica Neue</vt:lpstr>
      <vt:lpstr>Wingdings 3</vt:lpstr>
      <vt:lpstr>Default</vt:lpstr>
      <vt:lpstr>Staying Safe:  Animal-Related Injuries &amp; Disease</vt:lpstr>
      <vt:lpstr>Husbandry – The Real Story</vt:lpstr>
      <vt:lpstr>The Risk of Injury in a Veterinary Practice</vt:lpstr>
      <vt:lpstr>Types of Kennel-Related Injuries</vt:lpstr>
      <vt:lpstr>Bites &amp; Scratches</vt:lpstr>
      <vt:lpstr>Zoonotic Illness</vt:lpstr>
      <vt:lpstr>Preventing Zoonotic Transmission</vt:lpstr>
      <vt:lpstr>Reducing the Overall Risk of Injury</vt:lpstr>
      <vt:lpstr>Video: Safe Lifting</vt:lpstr>
      <vt:lpstr>Reducing the Overall Risk of Injury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Safe:  Animal-Related Injuries &amp; Disease</dc:title>
  <cp:lastModifiedBy>Trisha Hanka</cp:lastModifiedBy>
  <cp:revision>3</cp:revision>
  <cp:lastPrinted>2015-10-29T11:24:26Z</cp:lastPrinted>
  <dcterms:modified xsi:type="dcterms:W3CDTF">2015-10-29T11:28:39Z</dcterms:modified>
</cp:coreProperties>
</file>