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1" r:id="rId24"/>
    <p:sldId id="283" r:id="rId25"/>
  </p:sldIdLst>
  <p:sldSz cx="12192000" cy="6858000"/>
  <p:notesSz cx="6858000" cy="9144000"/>
  <p:defaultTextStyle>
    <a:lvl1pPr defTabSz="457200">
      <a:defRPr>
        <a:latin typeface="+mj-lt"/>
        <a:ea typeface="+mj-ea"/>
        <a:cs typeface="+mj-cs"/>
        <a:sym typeface="Helvetica Neue"/>
      </a:defRPr>
    </a:lvl1pPr>
    <a:lvl2pPr defTabSz="457200">
      <a:defRPr>
        <a:latin typeface="+mj-lt"/>
        <a:ea typeface="+mj-ea"/>
        <a:cs typeface="+mj-cs"/>
        <a:sym typeface="Helvetica Neue"/>
      </a:defRPr>
    </a:lvl2pPr>
    <a:lvl3pPr defTabSz="457200">
      <a:defRPr>
        <a:latin typeface="+mj-lt"/>
        <a:ea typeface="+mj-ea"/>
        <a:cs typeface="+mj-cs"/>
        <a:sym typeface="Helvetica Neue"/>
      </a:defRPr>
    </a:lvl3pPr>
    <a:lvl4pPr defTabSz="457200">
      <a:defRPr>
        <a:latin typeface="+mj-lt"/>
        <a:ea typeface="+mj-ea"/>
        <a:cs typeface="+mj-cs"/>
        <a:sym typeface="Helvetica Neue"/>
      </a:defRPr>
    </a:lvl4pPr>
    <a:lvl5pPr defTabSz="457200">
      <a:defRPr>
        <a:latin typeface="+mj-lt"/>
        <a:ea typeface="+mj-ea"/>
        <a:cs typeface="+mj-cs"/>
        <a:sym typeface="Helvetica Neue"/>
      </a:defRPr>
    </a:lvl5pPr>
    <a:lvl6pPr defTabSz="457200">
      <a:defRPr>
        <a:latin typeface="+mj-lt"/>
        <a:ea typeface="+mj-ea"/>
        <a:cs typeface="+mj-cs"/>
        <a:sym typeface="Helvetica Neue"/>
      </a:defRPr>
    </a:lvl6pPr>
    <a:lvl7pPr defTabSz="457200">
      <a:defRPr>
        <a:latin typeface="+mj-lt"/>
        <a:ea typeface="+mj-ea"/>
        <a:cs typeface="+mj-cs"/>
        <a:sym typeface="Helvetica Neue"/>
      </a:defRPr>
    </a:lvl7pPr>
    <a:lvl8pPr defTabSz="457200">
      <a:defRPr>
        <a:latin typeface="+mj-lt"/>
        <a:ea typeface="+mj-ea"/>
        <a:cs typeface="+mj-cs"/>
        <a:sym typeface="Helvetica Neue"/>
      </a:defRPr>
    </a:lvl8pPr>
    <a:lvl9pPr defTabSz="457200">
      <a:defRPr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E9CB"/>
          </a:solidFill>
        </a:fill>
      </a:tcStyle>
    </a:wholeTbl>
    <a:band2H>
      <a:tcTxStyle/>
      <a:tcStyle>
        <a:tcBdr/>
        <a:fill>
          <a:solidFill>
            <a:srgbClr val="EEF4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C22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C22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C226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5E6CB"/>
          </a:solidFill>
        </a:fill>
      </a:tcStyle>
    </a:wholeTbl>
    <a:band2H>
      <a:tcTxStyle/>
      <a:tcStyle>
        <a:tcBdr/>
        <a:fill>
          <a:solidFill>
            <a:srgbClr val="FAF3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B91E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B91E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B91E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8D0"/>
          </a:solidFill>
        </a:fill>
      </a:tcStyle>
    </a:wholeTbl>
    <a:band2H>
      <a:tcTxStyle/>
      <a:tcStyle>
        <a:tcBdr/>
        <a:fill>
          <a:solidFill>
            <a:srgbClr val="EEEDE9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18655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18655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18655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0C226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0C226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714" y="3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3609598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Labs, classroom, homework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Stress across cohort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Constant changes in staff, expectations, starting over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Cost vs benefits of work outside school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Takes full dedication</a:t>
            </a:r>
          </a:p>
        </p:txBody>
      </p:sp>
    </p:spTree>
    <p:extLst>
      <p:ext uri="{BB962C8B-B14F-4D97-AF65-F5344CB8AC3E}">
        <p14:creationId xmlns:p14="http://schemas.microsoft.com/office/powerpoint/2010/main" val="3135506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 dirty="0"/>
              <a:t>General science sites</a:t>
            </a:r>
          </a:p>
        </p:txBody>
      </p:sp>
    </p:spTree>
    <p:extLst>
      <p:ext uri="{BB962C8B-B14F-4D97-AF65-F5344CB8AC3E}">
        <p14:creationId xmlns:p14="http://schemas.microsoft.com/office/powerpoint/2010/main" val="109334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1214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1410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Instructors will be asked to support externship decisions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Consider tape recording</a:t>
            </a:r>
          </a:p>
        </p:txBody>
      </p:sp>
    </p:spTree>
    <p:extLst>
      <p:ext uri="{BB962C8B-B14F-4D97-AF65-F5344CB8AC3E}">
        <p14:creationId xmlns:p14="http://schemas.microsoft.com/office/powerpoint/2010/main" val="4020961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No blowing off grades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 b="1">
                <a:latin typeface="Calibri"/>
                <a:ea typeface="Calibri"/>
                <a:cs typeface="Calibri"/>
                <a:sym typeface="Calibri"/>
              </a:rPr>
              <a:t>Plan your work and work your plan.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 Schedule time for homework and stick to your schedule unless a real emergency gets in the way. If you need a break after school, take it and schedule homework time later in the evening. Remembering that the opposite of stress is relaxation, just be sure to schedule both.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 i="1">
                <a:latin typeface="Calibri"/>
                <a:ea typeface="Calibri"/>
                <a:cs typeface="Calibri"/>
                <a:sym typeface="Calibri"/>
              </a:rPr>
              <a:t>Special tip: Don't let work build up to clutter up your weekend.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 Although you may choose to work on all or part of a Saturday or Sunday, do make one of them your "day off." You'll find that facing the coming week is much easier when you've had real time to refresh.</a:t>
            </a:r>
          </a:p>
        </p:txBody>
      </p:sp>
    </p:spTree>
    <p:extLst>
      <p:ext uri="{BB962C8B-B14F-4D97-AF65-F5344CB8AC3E}">
        <p14:creationId xmlns:p14="http://schemas.microsoft.com/office/powerpoint/2010/main" val="1467465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VSPN - Students</a:t>
            </a:r>
          </a:p>
        </p:txBody>
      </p:sp>
    </p:spTree>
    <p:extLst>
      <p:ext uri="{BB962C8B-B14F-4D97-AF65-F5344CB8AC3E}">
        <p14:creationId xmlns:p14="http://schemas.microsoft.com/office/powerpoint/2010/main" val="2024079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39728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Take advantage of any practice tests.</a:t>
            </a:r>
          </a:p>
          <a:p>
            <a:pPr lvl="0" defTabSz="939728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39728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Multiple choice exams usually are fact, formula, and data infused. Essay tests usually require you to have a handle on the subject and possibly go into detail on a topic or two. </a:t>
            </a:r>
          </a:p>
        </p:txBody>
      </p:sp>
    </p:spTree>
    <p:extLst>
      <p:ext uri="{BB962C8B-B14F-4D97-AF65-F5344CB8AC3E}">
        <p14:creationId xmlns:p14="http://schemas.microsoft.com/office/powerpoint/2010/main" val="1711402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Teacher hints as to what is important</a:t>
            </a:r>
          </a:p>
        </p:txBody>
      </p:sp>
    </p:spTree>
    <p:extLst>
      <p:ext uri="{BB962C8B-B14F-4D97-AF65-F5344CB8AC3E}">
        <p14:creationId xmlns:p14="http://schemas.microsoft.com/office/powerpoint/2010/main" val="3485989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 dirty="0"/>
              <a:t>Teacher hints as to what is important</a:t>
            </a:r>
          </a:p>
        </p:txBody>
      </p:sp>
    </p:spTree>
    <p:extLst>
      <p:ext uri="{BB962C8B-B14F-4D97-AF65-F5344CB8AC3E}">
        <p14:creationId xmlns:p14="http://schemas.microsoft.com/office/powerpoint/2010/main" val="193334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0EFF-B528-483F-B58F-AD6E6C14393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3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0EFF-B528-483F-B58F-AD6E6C14393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6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0EFF-B528-483F-B58F-AD6E6C14393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3634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0EFF-B528-483F-B58F-AD6E6C14393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17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0EFF-B528-483F-B58F-AD6E6C14393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4369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0EFF-B528-483F-B58F-AD6E6C14393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17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0EFF-B528-483F-B58F-AD6E6C14393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13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0EFF-B528-483F-B58F-AD6E6C14393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62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677332" y="609600"/>
            <a:ext cx="8596671" cy="1436092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0C226"/>
                </a:solidFill>
              </a:rPr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675743" y="2045691"/>
            <a:ext cx="4185625" cy="6915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400"/>
            </a:lvl1pPr>
            <a:lvl2pPr marL="0" indent="0">
              <a:buClrTx/>
              <a:buSzTx/>
              <a:buFontTx/>
              <a:buNone/>
              <a:defRPr sz="2400"/>
            </a:lvl2pPr>
            <a:lvl3pPr marL="0" indent="0">
              <a:buClrTx/>
              <a:buSzTx/>
              <a:buFontTx/>
              <a:buNone/>
              <a:defRPr sz="2400"/>
            </a:lvl3pPr>
            <a:lvl4pPr marL="0" indent="0">
              <a:buClrTx/>
              <a:buSzTx/>
              <a:buFontTx/>
              <a:buNone/>
              <a:defRPr sz="2400"/>
            </a:lvl4pPr>
            <a:lvl5pPr marL="0" indent="0"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Five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40270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0EFF-B528-483F-B58F-AD6E6C14393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0EFF-B528-483F-B58F-AD6E6C14393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8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0EFF-B528-483F-B58F-AD6E6C14393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9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0EFF-B528-483F-B58F-AD6E6C14393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8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0EFF-B528-483F-B58F-AD6E6C14393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8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0EFF-B528-483F-B58F-AD6E6C14393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2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0EFF-B528-483F-B58F-AD6E6C14393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7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0EFF-B528-483F-B58F-AD6E6C14393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6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D0EFF-B528-483F-B58F-AD6E6C14393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4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quizlet.com/29693667/vti-veterinary-terminology-suffixes-flash-card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spn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t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etGirlOnTheRu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ctrTitle"/>
          </p:nvPr>
        </p:nvSpPr>
        <p:spPr>
          <a:xfrm>
            <a:off x="898847" y="-578258"/>
            <a:ext cx="7766938" cy="16463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 dirty="0">
                <a:solidFill>
                  <a:schemeClr val="accent1">
                    <a:lumMod val="50000"/>
                  </a:schemeClr>
                </a:solidFill>
              </a:rPr>
              <a:t>Being Successful at VTI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ubTitle" idx="1"/>
          </p:nvPr>
        </p:nvSpPr>
        <p:spPr>
          <a:xfrm>
            <a:off x="1657855" y="3075413"/>
            <a:ext cx="7766938" cy="109690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800"/>
              <a:t>Welcome!!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12"/>
          </p:nvPr>
        </p:nvSpPr>
        <p:spPr>
          <a:xfrm>
            <a:off x="11254947" y="54393"/>
            <a:ext cx="683341" cy="381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  <a:t>1</a:t>
            </a:fld>
            <a:endParaRPr sz="2600">
              <a:solidFill>
                <a:srgbClr val="FFFFFF"/>
              </a:solidFill>
            </a:endParaRPr>
          </a:p>
        </p:txBody>
      </p:sp>
      <p:pic>
        <p:nvPicPr>
          <p:cNvPr id="2050" name="Picture 2" descr="https://s-media-cache-ak0.pinimg.com/236x/73/70/c7/7370c7a468299569daea42ffee8066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20" y="1396062"/>
            <a:ext cx="4281600" cy="482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idx="1"/>
          </p:nvPr>
        </p:nvSpPr>
        <p:spPr>
          <a:xfrm>
            <a:off x="637045" y="1593052"/>
            <a:ext cx="4593966" cy="388077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4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404040"/>
                </a:solidFill>
              </a:rPr>
              <a:t>What study strategies have helped you achieve success in school?</a:t>
            </a:r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12"/>
          </p:nvPr>
        </p:nvSpPr>
        <p:spPr>
          <a:xfrm>
            <a:off x="11182549" y="83353"/>
            <a:ext cx="683341" cy="381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  <a:t>10</a:t>
            </a:fld>
            <a:endParaRPr sz="2600">
              <a:solidFill>
                <a:srgbClr val="FFFFFF"/>
              </a:solidFill>
            </a:endParaRPr>
          </a:p>
        </p:txBody>
      </p:sp>
      <p:pic>
        <p:nvPicPr>
          <p:cNvPr id="166" name="image1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67746" y="1130443"/>
            <a:ext cx="5129174" cy="48059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chemeClr val="accent1">
                    <a:lumMod val="50000"/>
                  </a:schemeClr>
                </a:solidFill>
              </a:rPr>
              <a:t>Use your tools: Flashcards</a:t>
            </a:r>
          </a:p>
        </p:txBody>
      </p:sp>
      <p:sp>
        <p:nvSpPr>
          <p:cNvPr id="170" name="Shape 170"/>
          <p:cNvSpPr>
            <a:spLocks noGrp="1"/>
          </p:cNvSpPr>
          <p:nvPr>
            <p:ph idx="1"/>
          </p:nvPr>
        </p:nvSpPr>
        <p:spPr>
          <a:xfrm>
            <a:off x="677332" y="1677509"/>
            <a:ext cx="6085777" cy="486131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1371600" lvl="0" indent="-1371600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 sz="3600">
                <a:solidFill>
                  <a:srgbClr val="404040"/>
                </a:solidFill>
              </a:rPr>
              <a:t>Quizlet - </a:t>
            </a:r>
            <a:r>
              <a:rPr sz="3600">
                <a:hlinkClick r:id="rId2"/>
              </a:rPr>
              <a:t>http://quizlet.com/29693667/vti-veterinary-terminology-suffixes-flash-cards/</a:t>
            </a:r>
            <a:endParaRPr sz="3600"/>
          </a:p>
          <a:p>
            <a:pPr marL="1371600" lvl="0" indent="-1371600">
              <a:defRPr>
                <a:solidFill>
                  <a:srgbClr val="000000"/>
                </a:solidFill>
              </a:defRPr>
            </a:pPr>
            <a:r>
              <a:rPr sz="3600">
                <a:solidFill>
                  <a:srgbClr val="404040"/>
                </a:solidFill>
              </a:rPr>
              <a:t>Quizlet Apps: </a:t>
            </a:r>
            <a:endParaRPr sz="3600"/>
          </a:p>
          <a:p>
            <a:pPr marL="1828800" lvl="1" indent="-1371600">
              <a:defRPr>
                <a:solidFill>
                  <a:srgbClr val="000000"/>
                </a:solidFill>
              </a:defRPr>
            </a:pPr>
            <a:r>
              <a:rPr sz="3600">
                <a:solidFill>
                  <a:srgbClr val="404040"/>
                </a:solidFill>
              </a:rPr>
              <a:t>A+Pro (iPhone)</a:t>
            </a:r>
            <a:endParaRPr sz="3600"/>
          </a:p>
          <a:p>
            <a:pPr marL="1828800" lvl="1" indent="-1371600">
              <a:defRPr>
                <a:solidFill>
                  <a:srgbClr val="000000"/>
                </a:solidFill>
              </a:defRPr>
            </a:pPr>
            <a:r>
              <a:rPr sz="3600">
                <a:solidFill>
                  <a:srgbClr val="404040"/>
                </a:solidFill>
              </a:rPr>
              <a:t>Quizlet for Android</a:t>
            </a:r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12"/>
          </p:nvPr>
        </p:nvSpPr>
        <p:spPr>
          <a:xfrm>
            <a:off x="11168068" y="112313"/>
            <a:ext cx="683341" cy="381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  <a:t>11</a:t>
            </a:fld>
            <a:endParaRPr sz="26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373224" y="305490"/>
            <a:ext cx="8596671" cy="132080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chemeClr val="accent1">
                    <a:lumMod val="50000"/>
                  </a:schemeClr>
                </a:solidFill>
              </a:rPr>
              <a:t>Use your tools: Podcasts</a:t>
            </a:r>
          </a:p>
        </p:txBody>
      </p:sp>
      <p:sp>
        <p:nvSpPr>
          <p:cNvPr id="174" name="Shape 174"/>
          <p:cNvSpPr>
            <a:spLocks noGrp="1"/>
          </p:cNvSpPr>
          <p:nvPr>
            <p:ph idx="1"/>
          </p:nvPr>
        </p:nvSpPr>
        <p:spPr>
          <a:xfrm>
            <a:off x="456162" y="1318107"/>
            <a:ext cx="6948418" cy="4861316"/>
          </a:xfrm>
          <a:prstGeom prst="rect">
            <a:avLst/>
          </a:prstGeom>
        </p:spPr>
        <p:txBody>
          <a:bodyPr/>
          <a:lstStyle/>
          <a:p>
            <a:pPr marL="622363" lvl="0" indent="-622363" defTabSz="452627"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r>
              <a:rPr sz="3300">
                <a:solidFill>
                  <a:srgbClr val="404040"/>
                </a:solidFill>
              </a:rPr>
              <a:t>AP Biology</a:t>
            </a:r>
            <a:endParaRPr sz="3300"/>
          </a:p>
          <a:p>
            <a:pPr marL="622363" lvl="0" indent="-622363" defTabSz="452627"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r>
              <a:rPr sz="3300">
                <a:solidFill>
                  <a:srgbClr val="404040"/>
                </a:solidFill>
              </a:rPr>
              <a:t>Biology 2110-2120: A&amp;P</a:t>
            </a:r>
            <a:endParaRPr sz="3300"/>
          </a:p>
          <a:p>
            <a:pPr marL="622363" lvl="0" indent="-622363" defTabSz="452627"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r>
              <a:rPr sz="3300">
                <a:solidFill>
                  <a:srgbClr val="404040"/>
                </a:solidFill>
              </a:rPr>
              <a:t>Veterinary Clinical Podcast</a:t>
            </a:r>
            <a:endParaRPr sz="3300"/>
          </a:p>
          <a:p>
            <a:pPr marL="971263" lvl="1" indent="-518635" defTabSz="452627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sz="3300">
                <a:solidFill>
                  <a:srgbClr val="404040"/>
                </a:solidFill>
              </a:rPr>
              <a:t>Illnesses &amp; care tips</a:t>
            </a:r>
            <a:endParaRPr sz="3300"/>
          </a:p>
          <a:p>
            <a:pPr marL="622363" lvl="0" indent="-622363" defTabSz="452627"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r>
              <a:rPr sz="3300">
                <a:solidFill>
                  <a:srgbClr val="404040"/>
                </a:solidFill>
              </a:rPr>
              <a:t>Anatomy &amp; Physiology</a:t>
            </a:r>
            <a:endParaRPr sz="3300"/>
          </a:p>
          <a:p>
            <a:pPr marL="622363" lvl="0" indent="-622363" defTabSz="452627"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r>
              <a:rPr sz="3300">
                <a:solidFill>
                  <a:srgbClr val="404040"/>
                </a:solidFill>
              </a:rPr>
              <a:t>ICU Rounds</a:t>
            </a:r>
            <a:endParaRPr sz="3300"/>
          </a:p>
          <a:p>
            <a:pPr marL="622363" lvl="0" indent="-622363" defTabSz="452627"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r>
              <a:rPr sz="3300">
                <a:solidFill>
                  <a:srgbClr val="404040"/>
                </a:solidFill>
              </a:rPr>
              <a:t>Veterinary ECC Small Talk</a:t>
            </a:r>
            <a:endParaRPr sz="3300"/>
          </a:p>
          <a:p>
            <a:pPr marL="622363" lvl="0" indent="-622363" defTabSz="452627"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r>
              <a:rPr sz="3300">
                <a:solidFill>
                  <a:srgbClr val="404040"/>
                </a:solidFill>
              </a:rPr>
              <a:t>ToxTalk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12"/>
          </p:nvPr>
        </p:nvSpPr>
        <p:spPr>
          <a:xfrm>
            <a:off x="11443186" y="6020075"/>
            <a:ext cx="683341" cy="381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  <a:t>12</a:t>
            </a:fld>
            <a:endParaRPr sz="2600">
              <a:solidFill>
                <a:srgbClr val="FFFFFF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3318609" y="6028357"/>
            <a:ext cx="4009808" cy="438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300" i="1">
                <a:solidFill>
                  <a:srgbClr val="0433FF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300" i="1">
                <a:solidFill>
                  <a:srgbClr val="0433FF"/>
                </a:solidFill>
              </a:rPr>
              <a:t>Also, re-listening to lectures…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263265" y="356707"/>
            <a:ext cx="8596670" cy="132080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chemeClr val="accent1">
                    <a:lumMod val="50000"/>
                  </a:schemeClr>
                </a:solidFill>
              </a:rPr>
              <a:t>Use your tools: The Web</a:t>
            </a:r>
          </a:p>
        </p:txBody>
      </p:sp>
      <p:sp>
        <p:nvSpPr>
          <p:cNvPr id="181" name="Shape 181"/>
          <p:cNvSpPr>
            <a:spLocks noGrp="1"/>
          </p:cNvSpPr>
          <p:nvPr>
            <p:ph idx="1"/>
          </p:nvPr>
        </p:nvSpPr>
        <p:spPr>
          <a:xfrm>
            <a:off x="370614" y="1408158"/>
            <a:ext cx="10554259" cy="4861316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defRPr>
                <a:solidFill>
                  <a:srgbClr val="000000"/>
                </a:solidFill>
              </a:defRPr>
            </a:pPr>
            <a:r>
              <a:rPr sz="2900">
                <a:solidFill>
                  <a:srgbClr val="404040"/>
                </a:solidFill>
              </a:rPr>
              <a:t>Idexx.com</a:t>
            </a:r>
            <a:endParaRPr sz="2900"/>
          </a:p>
          <a:p>
            <a:pPr marL="761999" lvl="0" indent="-761999">
              <a:defRPr>
                <a:solidFill>
                  <a:srgbClr val="000000"/>
                </a:solidFill>
              </a:defRPr>
            </a:pPr>
            <a:r>
              <a:rPr sz="2900">
                <a:solidFill>
                  <a:srgbClr val="404040"/>
                </a:solidFill>
              </a:rPr>
              <a:t>Veterinary Support Personnel Network (VSPN) - </a:t>
            </a:r>
            <a:r>
              <a:rPr sz="29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http://www.vspn.org/</a:t>
            </a:r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12"/>
          </p:nvPr>
        </p:nvSpPr>
        <p:spPr>
          <a:xfrm>
            <a:off x="8590663" y="5614641"/>
            <a:ext cx="683341" cy="381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  <a:t>13</a:t>
            </a:fld>
            <a:endParaRPr sz="2600">
              <a:solidFill>
                <a:srgbClr val="FFFFFF"/>
              </a:solidFill>
            </a:endParaRPr>
          </a:p>
        </p:txBody>
      </p:sp>
      <p:pic>
        <p:nvPicPr>
          <p:cNvPr id="180" name="image9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787" y="3123105"/>
            <a:ext cx="8577913" cy="2541108"/>
          </a:xfrm>
          <a:prstGeom prst="rect">
            <a:avLst/>
          </a:prstGeom>
          <a:ln>
            <a:solidFill/>
          </a:ln>
        </p:spPr>
      </p:pic>
      <p:sp>
        <p:nvSpPr>
          <p:cNvPr id="183" name="Shape 183"/>
          <p:cNvSpPr/>
          <p:nvPr/>
        </p:nvSpPr>
        <p:spPr>
          <a:xfrm>
            <a:off x="3421623" y="6091581"/>
            <a:ext cx="2279954" cy="364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433FF"/>
                </a:solidFill>
              </a:rPr>
              <a:t>Also… ZukuReview :)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10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0286" y="385313"/>
            <a:ext cx="4189625" cy="6153509"/>
          </a:xfrm>
          <a:prstGeom prst="rect">
            <a:avLst/>
          </a:prstGeom>
          <a:ln>
            <a:solidFill/>
          </a:ln>
        </p:spPr>
      </p:pic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677333" y="230036"/>
            <a:ext cx="8596670" cy="132080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chemeClr val="accent1">
                    <a:lumMod val="50000"/>
                  </a:schemeClr>
                </a:solidFill>
              </a:rPr>
              <a:t>Reducing Test Stress…</a:t>
            </a:r>
          </a:p>
        </p:txBody>
      </p:sp>
      <p:sp>
        <p:nvSpPr>
          <p:cNvPr id="189" name="Shape 189"/>
          <p:cNvSpPr>
            <a:spLocks noGrp="1"/>
          </p:cNvSpPr>
          <p:nvPr>
            <p:ph idx="1"/>
          </p:nvPr>
        </p:nvSpPr>
        <p:spPr>
          <a:xfrm>
            <a:off x="332276" y="1332451"/>
            <a:ext cx="6775888" cy="503384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083733" lvl="0" indent="-1083733">
              <a:defRPr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Find out as much as you can about the exam.</a:t>
            </a:r>
            <a:endParaRPr sz="3200"/>
          </a:p>
          <a:p>
            <a:pPr marL="1350168" lvl="1" indent="-892968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sz="3000">
                <a:solidFill>
                  <a:srgbClr val="404040"/>
                </a:solidFill>
              </a:rPr>
              <a:t>Look for “hints”</a:t>
            </a:r>
            <a:endParaRPr sz="1600"/>
          </a:p>
          <a:p>
            <a:pPr marL="1083733" lvl="0" indent="-1083733">
              <a:defRPr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Study for the type of test.</a:t>
            </a:r>
            <a:endParaRPr sz="3200"/>
          </a:p>
          <a:p>
            <a:pPr marL="1083733" lvl="0" indent="-1083733">
              <a:defRPr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Get organized the night before.</a:t>
            </a:r>
            <a:endParaRPr sz="3200"/>
          </a:p>
          <a:p>
            <a:pPr marL="1083733" lvl="0" indent="-1083733">
              <a:defRPr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Eat before the exam.</a:t>
            </a:r>
            <a:endParaRPr sz="3200"/>
          </a:p>
          <a:p>
            <a:pPr marL="1083733" lvl="0" indent="-1083733">
              <a:defRPr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Dress for success.</a:t>
            </a:r>
            <a:endParaRPr sz="3200"/>
          </a:p>
          <a:p>
            <a:pPr marL="1083733" lvl="0" indent="-1083733">
              <a:defRPr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Be on time. 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12"/>
          </p:nvPr>
        </p:nvSpPr>
        <p:spPr>
          <a:xfrm>
            <a:off x="11457664" y="5991116"/>
            <a:ext cx="683342" cy="381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  <a:t>14</a:t>
            </a:fld>
            <a:endParaRPr sz="26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677333" y="247288"/>
            <a:ext cx="8596670" cy="132080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accent1">
                    <a:lumMod val="50000"/>
                  </a:schemeClr>
                </a:solidFill>
              </a:rPr>
              <a:t>About Tests at VTI…</a:t>
            </a:r>
          </a:p>
        </p:txBody>
      </p:sp>
      <p:sp>
        <p:nvSpPr>
          <p:cNvPr id="195" name="Shape 195"/>
          <p:cNvSpPr>
            <a:spLocks noGrp="1"/>
          </p:cNvSpPr>
          <p:nvPr>
            <p:ph idx="1"/>
          </p:nvPr>
        </p:nvSpPr>
        <p:spPr>
          <a:xfrm>
            <a:off x="556562" y="1291996"/>
            <a:ext cx="10036678" cy="5085601"/>
          </a:xfrm>
          <a:prstGeom prst="rect">
            <a:avLst/>
          </a:prstGeom>
        </p:spPr>
        <p:txBody>
          <a:bodyPr/>
          <a:lstStyle/>
          <a:p>
            <a:pPr marL="584200" lvl="0" indent="-5842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800">
                <a:solidFill>
                  <a:srgbClr val="404040"/>
                </a:solidFill>
              </a:rPr>
              <a:t>Many instructors let you mark on them</a:t>
            </a:r>
          </a:p>
          <a:p>
            <a:pPr marL="1041400" lvl="1" indent="-5842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800">
                <a:solidFill>
                  <a:srgbClr val="404040"/>
                </a:solidFill>
              </a:rPr>
              <a:t>Use whatever works for you</a:t>
            </a:r>
          </a:p>
          <a:p>
            <a:pPr marL="829733" lvl="0" indent="-829733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800">
                <a:solidFill>
                  <a:srgbClr val="404040"/>
                </a:solidFill>
              </a:rPr>
              <a:t>Most involve scantrons – Always have a pencil!</a:t>
            </a:r>
            <a:endParaRPr sz="2800"/>
          </a:p>
          <a:p>
            <a:pPr marL="829733" lvl="0" indent="-829733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800">
                <a:solidFill>
                  <a:srgbClr val="404040"/>
                </a:solidFill>
              </a:rPr>
              <a:t>Ask questions on </a:t>
            </a:r>
            <a:r>
              <a:rPr sz="2800" u="sng">
                <a:solidFill>
                  <a:srgbClr val="404040"/>
                </a:solidFill>
              </a:rPr>
              <a:t>anything </a:t>
            </a:r>
            <a:r>
              <a:rPr sz="2800">
                <a:solidFill>
                  <a:srgbClr val="404040"/>
                </a:solidFill>
              </a:rPr>
              <a:t>you don’t understand</a:t>
            </a:r>
            <a:endParaRPr sz="2800"/>
          </a:p>
          <a:p>
            <a:pPr marL="1028700" lvl="1" indent="-5715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The worst that will happen is we can’t answer your question</a:t>
            </a:r>
            <a:endParaRPr sz="1600"/>
          </a:p>
          <a:p>
            <a:pPr marL="1028700" lvl="1" indent="-5715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Best case is you helped us see that a question was confusing or has more than one answer</a:t>
            </a:r>
            <a:endParaRPr sz="1600"/>
          </a:p>
          <a:p>
            <a:pPr marL="829733" lvl="0" indent="-829733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800">
                <a:solidFill>
                  <a:srgbClr val="404040"/>
                </a:solidFill>
              </a:rPr>
              <a:t>You won’t get the test back…</a:t>
            </a:r>
          </a:p>
          <a:p>
            <a:pPr marL="829733" lvl="0" indent="-829733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800" u="sng">
                <a:solidFill>
                  <a:srgbClr val="404040"/>
                </a:solidFill>
              </a:rPr>
              <a:t>Always</a:t>
            </a:r>
            <a:r>
              <a:rPr sz="2800">
                <a:solidFill>
                  <a:srgbClr val="404040"/>
                </a:solidFill>
              </a:rPr>
              <a:t> review your test afterwards</a:t>
            </a:r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12"/>
          </p:nvPr>
        </p:nvSpPr>
        <p:spPr>
          <a:xfrm>
            <a:off x="11225987" y="39915"/>
            <a:ext cx="683341" cy="381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  <a:t>15</a:t>
            </a:fld>
            <a:endParaRPr sz="26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677333" y="281795"/>
            <a:ext cx="8596670" cy="132080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accent1">
                    <a:lumMod val="50000"/>
                  </a:schemeClr>
                </a:solidFill>
              </a:rPr>
              <a:t>The Type of Question Matters…</a:t>
            </a:r>
          </a:p>
        </p:txBody>
      </p:sp>
      <p:sp>
        <p:nvSpPr>
          <p:cNvPr id="199" name="Shape 199"/>
          <p:cNvSpPr>
            <a:spLocks noGrp="1"/>
          </p:cNvSpPr>
          <p:nvPr>
            <p:ph idx="1"/>
          </p:nvPr>
        </p:nvSpPr>
        <p:spPr>
          <a:xfrm>
            <a:off x="290285" y="1658514"/>
            <a:ext cx="10615527" cy="5217961"/>
          </a:xfrm>
          <a:prstGeom prst="rect">
            <a:avLst/>
          </a:prstGeom>
        </p:spPr>
        <p:txBody>
          <a:bodyPr/>
          <a:lstStyle/>
          <a:p>
            <a:pPr marL="1371600" lvl="0" indent="-1371600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 sz="3600" u="sng">
                <a:solidFill>
                  <a:srgbClr val="404040"/>
                </a:solidFill>
              </a:rPr>
              <a:t>True/False</a:t>
            </a:r>
            <a:r>
              <a:rPr sz="3600">
                <a:solidFill>
                  <a:srgbClr val="404040"/>
                </a:solidFill>
              </a:rPr>
              <a:t>:</a:t>
            </a:r>
            <a:endParaRPr sz="3600"/>
          </a:p>
          <a:p>
            <a:pPr marL="1473200" lvl="1" indent="-1016000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Take it literally – no tricks</a:t>
            </a:r>
            <a:endParaRPr sz="1600"/>
          </a:p>
          <a:p>
            <a:pPr marL="1718733" lvl="2" indent="-804333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sz="3000">
                <a:solidFill>
                  <a:srgbClr val="404040"/>
                </a:solidFill>
              </a:rPr>
              <a:t>Read the question!</a:t>
            </a:r>
            <a:endParaRPr sz="1400"/>
          </a:p>
          <a:p>
            <a:pPr marL="1473200" lvl="1" indent="-1016000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If any part is false, the question is false</a:t>
            </a:r>
            <a:endParaRPr sz="1600"/>
          </a:p>
          <a:p>
            <a:pPr marL="1772355" lvl="2" indent="-857955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But partly true doesn’t make statement true</a:t>
            </a:r>
            <a:endParaRPr sz="1400"/>
          </a:p>
          <a:p>
            <a:pPr marL="1473200" lvl="1" indent="-10160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Read carefully for qualifiers &amp; keywords</a:t>
            </a:r>
            <a:endParaRPr sz="1600"/>
          </a:p>
          <a:p>
            <a:pPr marL="1772355" lvl="2" indent="-857955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“Never, always, and every”</a:t>
            </a:r>
          </a:p>
        </p:txBody>
      </p:sp>
      <p:sp>
        <p:nvSpPr>
          <p:cNvPr id="200" name="Shape 200"/>
          <p:cNvSpPr>
            <a:spLocks noGrp="1"/>
          </p:cNvSpPr>
          <p:nvPr>
            <p:ph type="sldNum" sz="quarter" idx="12"/>
          </p:nvPr>
        </p:nvSpPr>
        <p:spPr>
          <a:xfrm>
            <a:off x="11254947" y="5947676"/>
            <a:ext cx="683341" cy="381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  <a:t>16</a:t>
            </a:fld>
            <a:endParaRPr sz="26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677333" y="281795"/>
            <a:ext cx="8596670" cy="132080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accent1">
                    <a:lumMod val="50000"/>
                  </a:schemeClr>
                </a:solidFill>
              </a:rPr>
              <a:t>The Type of Question Matters…</a:t>
            </a:r>
          </a:p>
        </p:txBody>
      </p:sp>
      <p:sp>
        <p:nvSpPr>
          <p:cNvPr id="204" name="Shape 204"/>
          <p:cNvSpPr>
            <a:spLocks noGrp="1"/>
          </p:cNvSpPr>
          <p:nvPr>
            <p:ph idx="1"/>
          </p:nvPr>
        </p:nvSpPr>
        <p:spPr>
          <a:xfrm>
            <a:off x="677333" y="1444245"/>
            <a:ext cx="8596670" cy="434963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lvl="0" indent="0">
              <a:spcBef>
                <a:spcPts val="600"/>
              </a:spcBef>
              <a:buSzTx/>
              <a:buNone/>
              <a:defRPr>
                <a:solidFill>
                  <a:srgbClr val="000000"/>
                </a:solidFill>
              </a:defRPr>
            </a:pPr>
            <a:r>
              <a:rPr sz="4000" u="sng">
                <a:solidFill>
                  <a:srgbClr val="404040"/>
                </a:solidFill>
              </a:rPr>
              <a:t>Essay/Short Answer</a:t>
            </a:r>
            <a:r>
              <a:rPr sz="4000">
                <a:solidFill>
                  <a:srgbClr val="404040"/>
                </a:solidFill>
              </a:rPr>
              <a:t>:</a:t>
            </a:r>
            <a:endParaRPr sz="4000"/>
          </a:p>
          <a:p>
            <a:pPr marL="1743074" lvl="1" indent="-1285874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3600">
                <a:solidFill>
                  <a:srgbClr val="404040"/>
                </a:solidFill>
              </a:rPr>
              <a:t>Usually require a deeper knowledge</a:t>
            </a:r>
            <a:endParaRPr sz="1600"/>
          </a:p>
          <a:p>
            <a:pPr marL="1743074" lvl="1" indent="-1285874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3600">
                <a:solidFill>
                  <a:srgbClr val="404040"/>
                </a:solidFill>
              </a:rPr>
              <a:t>Make sure you understand what the question is asking you. If not, ask.</a:t>
            </a:r>
            <a:endParaRPr sz="1600"/>
          </a:p>
          <a:p>
            <a:pPr marL="1743074" lvl="1" indent="-1285874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3600">
                <a:solidFill>
                  <a:srgbClr val="404040"/>
                </a:solidFill>
              </a:rPr>
              <a:t>Answer </a:t>
            </a:r>
            <a:r>
              <a:rPr sz="3600" u="sng">
                <a:solidFill>
                  <a:srgbClr val="404040"/>
                </a:solidFill>
              </a:rPr>
              <a:t>everything</a:t>
            </a:r>
            <a:r>
              <a:rPr sz="3600">
                <a:solidFill>
                  <a:srgbClr val="404040"/>
                </a:solidFill>
              </a:rPr>
              <a:t> asked of you</a:t>
            </a:r>
            <a:endParaRPr sz="1600"/>
          </a:p>
          <a:p>
            <a:pPr marL="1743074" lvl="1" indent="-1285874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3600">
                <a:solidFill>
                  <a:srgbClr val="404040"/>
                </a:solidFill>
              </a:rPr>
              <a:t>Neatness counts</a:t>
            </a:r>
          </a:p>
        </p:txBody>
      </p:sp>
      <p:sp>
        <p:nvSpPr>
          <p:cNvPr id="205" name="Shape 205"/>
          <p:cNvSpPr>
            <a:spLocks noGrp="1"/>
          </p:cNvSpPr>
          <p:nvPr>
            <p:ph type="sldNum" sz="quarter" idx="12"/>
          </p:nvPr>
        </p:nvSpPr>
        <p:spPr>
          <a:xfrm>
            <a:off x="11153588" y="5976637"/>
            <a:ext cx="683341" cy="381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  <a:t>17</a:t>
            </a:fld>
            <a:endParaRPr sz="26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77333" y="281795"/>
            <a:ext cx="8596670" cy="132080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accent1">
                    <a:lumMod val="50000"/>
                  </a:schemeClr>
                </a:solidFill>
              </a:rPr>
              <a:t>The Type of Question Matters…</a:t>
            </a:r>
          </a:p>
        </p:txBody>
      </p:sp>
      <p:sp>
        <p:nvSpPr>
          <p:cNvPr id="208" name="Shape 208"/>
          <p:cNvSpPr>
            <a:spLocks noGrp="1"/>
          </p:cNvSpPr>
          <p:nvPr>
            <p:ph idx="1"/>
          </p:nvPr>
        </p:nvSpPr>
        <p:spPr>
          <a:xfrm>
            <a:off x="179535" y="1424263"/>
            <a:ext cx="10886077" cy="507898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371600" lvl="0" indent="-1371600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 sz="3600" u="sng"/>
              <a:t>Multiple Choice</a:t>
            </a:r>
            <a:r>
              <a:rPr sz="3600"/>
              <a:t>:</a:t>
            </a:r>
          </a:p>
          <a:p>
            <a:pPr marL="1600200" lvl="1" indent="-1143000"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r>
              <a:rPr sz="3600"/>
              <a:t>F</a:t>
            </a:r>
            <a:r>
              <a:rPr sz="3200"/>
              <a:t>acts, formulas, data</a:t>
            </a:r>
            <a:endParaRPr sz="1600"/>
          </a:p>
          <a:p>
            <a:pPr marL="1473200" lvl="1" indent="-1016000"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r>
              <a:rPr sz="3200"/>
              <a:t>Read the question before you look at the answers</a:t>
            </a:r>
            <a:endParaRPr sz="1600"/>
          </a:p>
          <a:p>
            <a:pPr marL="1473200" lvl="1" indent="-1016000"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r>
              <a:rPr sz="3200"/>
              <a:t>Come up with the answer before you look at the choices</a:t>
            </a:r>
            <a:endParaRPr sz="1600"/>
          </a:p>
          <a:p>
            <a:pPr marL="1473200" lvl="1" indent="-1016000"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r>
              <a:rPr sz="3200"/>
              <a:t>“Slash the trash”</a:t>
            </a:r>
            <a:endParaRPr sz="1600"/>
          </a:p>
          <a:p>
            <a:pPr marL="1473200" lvl="1" indent="-1016000"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r>
              <a:rPr sz="3200"/>
              <a:t>Read all choices carefully before picking your answer</a:t>
            </a:r>
            <a:endParaRPr sz="1600"/>
          </a:p>
          <a:p>
            <a:pPr marL="1473200" lvl="1" indent="-1016000"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r>
              <a:rPr sz="3200"/>
              <a:t>Your first choice is usually the right one.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12"/>
          </p:nvPr>
        </p:nvSpPr>
        <p:spPr>
          <a:xfrm>
            <a:off x="11283908" y="39915"/>
            <a:ext cx="683341" cy="381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  <a:t>18</a:t>
            </a:fld>
            <a:endParaRPr sz="26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677333" y="281795"/>
            <a:ext cx="8596670" cy="1320803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accent1">
                    <a:lumMod val="50000"/>
                  </a:schemeClr>
                </a:solidFill>
              </a:rPr>
              <a:t>The Type of Question Matters…</a:t>
            </a:r>
          </a:p>
        </p:txBody>
      </p:sp>
      <p:sp>
        <p:nvSpPr>
          <p:cNvPr id="214" name="Shape 214"/>
          <p:cNvSpPr>
            <a:spLocks noGrp="1"/>
          </p:cNvSpPr>
          <p:nvPr>
            <p:ph idx="1"/>
          </p:nvPr>
        </p:nvSpPr>
        <p:spPr>
          <a:xfrm>
            <a:off x="179535" y="1244563"/>
            <a:ext cx="10886077" cy="5078985"/>
          </a:xfrm>
          <a:prstGeom prst="rect">
            <a:avLst/>
          </a:prstGeom>
        </p:spPr>
        <p:txBody>
          <a:bodyPr/>
          <a:lstStyle/>
          <a:p>
            <a:pPr marL="1371600" lvl="0" indent="-1371600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 sz="3600" u="sng"/>
              <a:t>Slide ID/Practicals</a:t>
            </a:r>
            <a:r>
              <a:rPr sz="3600"/>
              <a:t>:</a:t>
            </a:r>
          </a:p>
          <a:p>
            <a:pPr marL="1028700" lvl="1" indent="-5715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3400"/>
              <a:t>Relax. You’ve got this.</a:t>
            </a:r>
          </a:p>
          <a:p>
            <a:pPr marL="1028700" lvl="1" indent="-571500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 sz="3400"/>
              <a:t>Find out all you can before the test.</a:t>
            </a:r>
          </a:p>
          <a:p>
            <a:pPr marL="1485900" lvl="2" indent="-571500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 sz="3400"/>
              <a:t>New pictures?</a:t>
            </a:r>
          </a:p>
          <a:p>
            <a:pPr marL="1028700" lvl="1" indent="-571500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 sz="3400"/>
              <a:t>Make sure you understand the format</a:t>
            </a:r>
          </a:p>
          <a:p>
            <a:pPr marL="1485900" lvl="2" indent="-571500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 sz="3200"/>
              <a:t>Sequential questions or free roaming?</a:t>
            </a:r>
            <a:endParaRPr sz="3600"/>
          </a:p>
          <a:p>
            <a:pPr marL="1028700" lvl="1" indent="-571500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 sz="3400"/>
              <a:t>You have plenty of time. Focus.</a:t>
            </a:r>
          </a:p>
        </p:txBody>
      </p:sp>
      <p:sp>
        <p:nvSpPr>
          <p:cNvPr id="215" name="Shape 215"/>
          <p:cNvSpPr>
            <a:spLocks noGrp="1"/>
          </p:cNvSpPr>
          <p:nvPr>
            <p:ph type="sldNum" sz="quarter" idx="12"/>
          </p:nvPr>
        </p:nvSpPr>
        <p:spPr>
          <a:xfrm>
            <a:off x="11283908" y="39915"/>
            <a:ext cx="683341" cy="381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  <a:t>19</a:t>
            </a:fld>
            <a:endParaRPr sz="26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142496" y="2386639"/>
            <a:ext cx="8596670" cy="132080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chemeClr val="accent1">
                    <a:lumMod val="50000"/>
                  </a:schemeClr>
                </a:solidFill>
              </a:rPr>
              <a:t>You Can Do This!!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12"/>
          </p:nvPr>
        </p:nvSpPr>
        <p:spPr>
          <a:xfrm>
            <a:off x="11066709" y="97833"/>
            <a:ext cx="683341" cy="381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  <a:t>2</a:t>
            </a:fld>
            <a:endParaRPr sz="2600">
              <a:solidFill>
                <a:srgbClr val="FFFFFF"/>
              </a:solidFill>
            </a:endParaRPr>
          </a:p>
        </p:txBody>
      </p:sp>
      <p:pic>
        <p:nvPicPr>
          <p:cNvPr id="118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5027" y="431321"/>
            <a:ext cx="4522400" cy="60298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xfrm>
            <a:off x="415771" y="318975"/>
            <a:ext cx="8596670" cy="143609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accent1">
                    <a:lumMod val="50000"/>
                  </a:schemeClr>
                </a:solidFill>
              </a:rPr>
              <a:t>A Framework for Critical Thinking: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accent1">
                    <a:lumMod val="50000"/>
                  </a:schemeClr>
                </a:solidFill>
              </a:rPr>
              <a:t>Bloom’s Taxonomy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xfrm>
            <a:off x="414644" y="1654273"/>
            <a:ext cx="11102076" cy="44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393698" lvl="0" indent="-393698">
              <a:spcBef>
                <a:spcPts val="1100"/>
              </a:spcBef>
              <a:buSzPct val="100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3100">
                <a:latin typeface="+mn-lt"/>
                <a:ea typeface="+mn-ea"/>
                <a:cs typeface="+mn-cs"/>
                <a:sym typeface="Helvetica"/>
              </a:rPr>
              <a:t>Systematic classification for thinking &amp; learning</a:t>
            </a:r>
          </a:p>
          <a:p>
            <a:pPr marL="393698" lvl="0" indent="-393698">
              <a:spcBef>
                <a:spcPts val="1100"/>
              </a:spcBef>
              <a:buSzPct val="100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3100">
                <a:latin typeface="+mn-lt"/>
                <a:ea typeface="+mn-ea"/>
                <a:cs typeface="+mn-cs"/>
                <a:sym typeface="Helvetica"/>
              </a:rPr>
              <a:t>A “stairway” to higher levels of thought</a:t>
            </a:r>
          </a:p>
          <a:p>
            <a:pPr marL="393698" lvl="0" indent="-393698">
              <a:spcBef>
                <a:spcPts val="1100"/>
              </a:spcBef>
              <a:buSzPct val="100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3100">
                <a:latin typeface="+mn-lt"/>
                <a:ea typeface="+mn-ea"/>
                <a:cs typeface="+mn-cs"/>
                <a:sym typeface="Helvetica"/>
              </a:rPr>
              <a:t>Each level builds on the next</a:t>
            </a:r>
          </a:p>
          <a:p>
            <a:pPr marL="393698" lvl="0" indent="-393698">
              <a:spcBef>
                <a:spcPts val="1100"/>
              </a:spcBef>
              <a:buSzPct val="100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3100">
                <a:latin typeface="+mn-lt"/>
                <a:ea typeface="+mn-ea"/>
                <a:cs typeface="+mn-cs"/>
                <a:sym typeface="Helvetica"/>
              </a:rPr>
              <a:t>Most questions on the VTNE deal with </a:t>
            </a:r>
            <a:r>
              <a:rPr sz="3100" u="sng">
                <a:latin typeface="+mn-lt"/>
                <a:ea typeface="+mn-ea"/>
                <a:cs typeface="+mn-cs"/>
                <a:sym typeface="Helvetica"/>
              </a:rPr>
              <a:t>higher</a:t>
            </a:r>
            <a:r>
              <a:rPr sz="3100">
                <a:latin typeface="+mn-lt"/>
                <a:ea typeface="+mn-ea"/>
                <a:cs typeface="+mn-cs"/>
                <a:sym typeface="Helvetica"/>
              </a:rPr>
              <a:t> critical thinking</a:t>
            </a:r>
          </a:p>
          <a:p>
            <a:pPr marL="622300" lvl="1" indent="-393700">
              <a:spcBef>
                <a:spcPts val="0"/>
              </a:spcBef>
              <a:buSzPct val="100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3100">
                <a:latin typeface="+mn-lt"/>
                <a:ea typeface="+mn-ea"/>
                <a:cs typeface="+mn-cs"/>
                <a:sym typeface="Helvetica"/>
              </a:rPr>
              <a:t>Instructors use Bloom’s to train you to think that way</a:t>
            </a:r>
          </a:p>
          <a:p>
            <a:pPr marL="393698" lvl="0" indent="-393698">
              <a:spcBef>
                <a:spcPts val="1100"/>
              </a:spcBef>
              <a:buSzPct val="100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3100">
                <a:latin typeface="+mn-lt"/>
                <a:ea typeface="+mn-ea"/>
                <a:cs typeface="+mn-cs"/>
                <a:sym typeface="Helvetica"/>
              </a:rPr>
              <a:t>All instructors use this framework for teaching &amp; testing</a:t>
            </a:r>
          </a:p>
          <a:p>
            <a:pPr marL="622300" lvl="1" indent="-393700">
              <a:spcBef>
                <a:spcPts val="0"/>
              </a:spcBef>
              <a:buSzPct val="100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3100">
                <a:latin typeface="+mn-lt"/>
                <a:ea typeface="+mn-ea"/>
                <a:cs typeface="+mn-cs"/>
                <a:sym typeface="Helvetica"/>
              </a:rPr>
              <a:t>Many will label the questions with the level</a:t>
            </a:r>
          </a:p>
        </p:txBody>
      </p:sp>
      <p:sp>
        <p:nvSpPr>
          <p:cNvPr id="224" name="Shape 224"/>
          <p:cNvSpPr>
            <a:spLocks noGrp="1"/>
          </p:cNvSpPr>
          <p:nvPr>
            <p:ph type="sldNum" sz="quarter" idx="2"/>
          </p:nvPr>
        </p:nvSpPr>
        <p:spPr>
          <a:xfrm>
            <a:off x="11269427" y="-11481"/>
            <a:ext cx="683341" cy="4724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  <a:t>20</a:t>
            </a:fld>
            <a:endParaRPr sz="2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3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0681" y="411162"/>
            <a:ext cx="8910688" cy="6035508"/>
          </a:xfrm>
          <a:prstGeom prst="rect">
            <a:avLst/>
          </a:prstGeom>
          <a:ln>
            <a:solidFill/>
          </a:ln>
        </p:spPr>
      </p:pic>
      <p:sp>
        <p:nvSpPr>
          <p:cNvPr id="227" name="Shape 227"/>
          <p:cNvSpPr>
            <a:spLocks noGrp="1"/>
          </p:cNvSpPr>
          <p:nvPr>
            <p:ph type="sldNum" sz="quarter" idx="12"/>
          </p:nvPr>
        </p:nvSpPr>
        <p:spPr>
          <a:xfrm>
            <a:off x="11298387" y="31958"/>
            <a:ext cx="683341" cy="4724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  <a:t>21</a:t>
            </a:fld>
            <a:endParaRPr sz="26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xfrm>
            <a:off x="183271" y="177872"/>
            <a:ext cx="8596671" cy="143609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accent1">
                    <a:lumMod val="50000"/>
                  </a:schemeClr>
                </a:solidFill>
              </a:rPr>
              <a:t>Putting Bloom’s to Use: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accent1">
                    <a:lumMod val="50000"/>
                  </a:schemeClr>
                </a:solidFill>
              </a:rPr>
              <a:t>Performing a Nail Trim</a:t>
            </a:r>
          </a:p>
        </p:txBody>
      </p:sp>
      <p:sp>
        <p:nvSpPr>
          <p:cNvPr id="230" name="Shape 230"/>
          <p:cNvSpPr>
            <a:spLocks noGrp="1"/>
          </p:cNvSpPr>
          <p:nvPr>
            <p:ph type="body" idx="1"/>
          </p:nvPr>
        </p:nvSpPr>
        <p:spPr>
          <a:xfrm>
            <a:off x="951838" y="5300688"/>
            <a:ext cx="4185624" cy="6915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404040"/>
                </a:solidFill>
              </a:rPr>
              <a:t>What’s the vein in the nail called?</a:t>
            </a:r>
          </a:p>
        </p:txBody>
      </p:sp>
      <p:sp>
        <p:nvSpPr>
          <p:cNvPr id="231" name="Shape 231"/>
          <p:cNvSpPr>
            <a:spLocks noGrp="1"/>
          </p:cNvSpPr>
          <p:nvPr>
            <p:ph type="sldNum" sz="quarter" idx="2"/>
          </p:nvPr>
        </p:nvSpPr>
        <p:spPr>
          <a:xfrm>
            <a:off x="11197028" y="5997640"/>
            <a:ext cx="683341" cy="4724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  <a:t>22</a:t>
            </a:fld>
            <a:endParaRPr sz="2600">
              <a:solidFill>
                <a:srgbClr val="FFFFFF"/>
              </a:solidFill>
            </a:endParaRPr>
          </a:p>
        </p:txBody>
      </p:sp>
      <p:pic>
        <p:nvPicPr>
          <p:cNvPr id="232" name="image4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4658" y="488251"/>
            <a:ext cx="7115067" cy="6084776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hape 233"/>
          <p:cNvSpPr/>
          <p:nvPr/>
        </p:nvSpPr>
        <p:spPr>
          <a:xfrm>
            <a:off x="718373" y="4689739"/>
            <a:ext cx="4956745" cy="38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ts val="1000"/>
              </a:spcBef>
              <a:defRPr sz="2000" b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404040"/>
                </a:solidFill>
              </a:rPr>
              <a:t>List the steps involved in trimming nails.</a:t>
            </a:r>
          </a:p>
        </p:txBody>
      </p:sp>
      <p:sp>
        <p:nvSpPr>
          <p:cNvPr id="234" name="Shape 234"/>
          <p:cNvSpPr/>
          <p:nvPr/>
        </p:nvSpPr>
        <p:spPr>
          <a:xfrm>
            <a:off x="297222" y="3697550"/>
            <a:ext cx="6010544" cy="38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ts val="1000"/>
              </a:spcBef>
              <a:defRPr sz="2000" b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404040"/>
                </a:solidFill>
              </a:rPr>
              <a:t>Why is it important to avoid cutting the quick?</a:t>
            </a:r>
          </a:p>
        </p:txBody>
      </p:sp>
      <p:sp>
        <p:nvSpPr>
          <p:cNvPr id="235" name="Shape 235"/>
          <p:cNvSpPr/>
          <p:nvPr/>
        </p:nvSpPr>
        <p:spPr>
          <a:xfrm>
            <a:off x="186512" y="2749238"/>
            <a:ext cx="7115065" cy="38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ts val="1000"/>
              </a:spcBef>
              <a:defRPr sz="2000" b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404040"/>
                </a:solidFill>
              </a:rPr>
              <a:t>Compare &amp; contrast the various choices in nail clippers.</a:t>
            </a:r>
          </a:p>
        </p:txBody>
      </p:sp>
      <p:sp>
        <p:nvSpPr>
          <p:cNvPr id="236" name="Shape 236"/>
          <p:cNvSpPr/>
          <p:nvPr/>
        </p:nvSpPr>
        <p:spPr>
          <a:xfrm>
            <a:off x="316041" y="1697732"/>
            <a:ext cx="6856008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ts val="1000"/>
              </a:spcBef>
              <a:defRPr sz="2000" b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404040"/>
                </a:solidFill>
              </a:rPr>
              <a:t>What changes could be made to current nail trim procedures/equipment that might result in a safer trim?</a:t>
            </a:r>
          </a:p>
        </p:txBody>
      </p:sp>
      <p:sp>
        <p:nvSpPr>
          <p:cNvPr id="237" name="Shape 237"/>
          <p:cNvSpPr/>
          <p:nvPr/>
        </p:nvSpPr>
        <p:spPr>
          <a:xfrm>
            <a:off x="8162518" y="333407"/>
            <a:ext cx="4185625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ctr">
              <a:spcBef>
                <a:spcPts val="1000"/>
              </a:spcBef>
              <a:defRPr sz="2000" b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404040"/>
                </a:solidFill>
              </a:rPr>
              <a:t>What nail trim solution do you recommend as safest?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accent1">
                    <a:lumMod val="50000"/>
                  </a:schemeClr>
                </a:solidFill>
              </a:rPr>
              <a:t>What’s Your Learning Style?</a:t>
            </a:r>
          </a:p>
        </p:txBody>
      </p:sp>
      <p:sp>
        <p:nvSpPr>
          <p:cNvPr id="244" name="Shape 244"/>
          <p:cNvSpPr>
            <a:spLocks noGrp="1"/>
          </p:cNvSpPr>
          <p:nvPr>
            <p:ph type="body" idx="1"/>
          </p:nvPr>
        </p:nvSpPr>
        <p:spPr>
          <a:xfrm>
            <a:off x="288696" y="2031867"/>
            <a:ext cx="8755897" cy="3680267"/>
          </a:xfrm>
          <a:prstGeom prst="rect">
            <a:avLst/>
          </a:prstGeom>
        </p:spPr>
        <p:txBody>
          <a:bodyPr lIns="0" tIns="0" rIns="0" bIns="0"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04040"/>
                </a:solidFill>
              </a:rPr>
              <a:t>Are you…</a:t>
            </a:r>
          </a:p>
          <a:p>
            <a:pPr marL="825500" lvl="0" indent="-508000">
              <a:spcBef>
                <a:spcPts val="600"/>
              </a:spcBef>
              <a:buSzPct val="100000"/>
              <a:buChar char="✴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04040"/>
                </a:solidFill>
              </a:rPr>
              <a:t>Visual?</a:t>
            </a:r>
          </a:p>
          <a:p>
            <a:pPr marL="825500" lvl="0" indent="-508000">
              <a:spcBef>
                <a:spcPts val="600"/>
              </a:spcBef>
              <a:buSzPct val="100000"/>
              <a:buChar char="✴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04040"/>
                </a:solidFill>
              </a:rPr>
              <a:t>Auditory?</a:t>
            </a:r>
          </a:p>
          <a:p>
            <a:pPr marL="825500" lvl="0" indent="-508000">
              <a:spcBef>
                <a:spcPts val="600"/>
              </a:spcBef>
              <a:buSzPct val="100000"/>
              <a:buChar char="✴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04040"/>
                </a:solidFill>
              </a:rPr>
              <a:t>Kinesthetic/tactile?</a:t>
            </a:r>
          </a:p>
        </p:txBody>
      </p:sp>
      <p:sp>
        <p:nvSpPr>
          <p:cNvPr id="245" name="Shape 2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  <a:t>23</a:t>
            </a:fld>
            <a:endParaRPr sz="2600">
              <a:solidFill>
                <a:srgbClr val="FFFFFF"/>
              </a:solidFill>
            </a:endParaRPr>
          </a:p>
        </p:txBody>
      </p:sp>
      <p:pic>
        <p:nvPicPr>
          <p:cNvPr id="24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22075" y="264651"/>
            <a:ext cx="2273619" cy="2089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9770" y="1849599"/>
            <a:ext cx="2159001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81745" y="2606997"/>
            <a:ext cx="3429001" cy="2819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/>
          </p:cNvSpPr>
          <p:nvPr>
            <p:ph type="title"/>
          </p:nvPr>
        </p:nvSpPr>
        <p:spPr>
          <a:xfrm>
            <a:off x="677333" y="231647"/>
            <a:ext cx="8596670" cy="132080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chemeClr val="accent1">
                    <a:lumMod val="50000"/>
                  </a:schemeClr>
                </a:solidFill>
              </a:rPr>
              <a:t>Use your tools: Facebook</a:t>
            </a:r>
          </a:p>
        </p:txBody>
      </p:sp>
      <p:sp>
        <p:nvSpPr>
          <p:cNvPr id="254" name="Shape 254"/>
          <p:cNvSpPr>
            <a:spLocks noGrp="1"/>
          </p:cNvSpPr>
          <p:nvPr>
            <p:ph idx="1"/>
          </p:nvPr>
        </p:nvSpPr>
        <p:spPr>
          <a:xfrm>
            <a:off x="622040" y="1334053"/>
            <a:ext cx="6310066" cy="486131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320163" lvl="0" indent="-1320163" defTabSz="452627">
              <a:lnSpc>
                <a:spcPct val="90000"/>
              </a:lnSpc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r>
              <a:rPr sz="3500">
                <a:solidFill>
                  <a:srgbClr val="404040"/>
                </a:solidFill>
              </a:rPr>
              <a:t>Vetgirl - </a:t>
            </a:r>
            <a:r>
              <a:rPr sz="3500">
                <a:hlinkClick r:id="rId3"/>
              </a:rPr>
              <a:t>https://www.facebook.com/VetGirlOnTheRun</a:t>
            </a:r>
            <a:endParaRPr sz="3500"/>
          </a:p>
          <a:p>
            <a:pPr marL="1320163" lvl="0" indent="-1320163" defTabSz="452627">
              <a:lnSpc>
                <a:spcPct val="90000"/>
              </a:lnSpc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r>
              <a:rPr sz="3500">
                <a:solidFill>
                  <a:srgbClr val="404040"/>
                </a:solidFill>
              </a:rPr>
              <a:t>Wildlife Vet Adventures (South Africa)</a:t>
            </a:r>
            <a:endParaRPr sz="3500"/>
          </a:p>
          <a:p>
            <a:pPr marL="1320163" lvl="0" indent="-1320163" defTabSz="452627">
              <a:lnSpc>
                <a:spcPct val="90000"/>
              </a:lnSpc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r>
              <a:rPr sz="3500">
                <a:solidFill>
                  <a:srgbClr val="404040"/>
                </a:solidFill>
              </a:rPr>
              <a:t>American College of Veterinary Radiology</a:t>
            </a:r>
            <a:endParaRPr sz="3500"/>
          </a:p>
          <a:p>
            <a:pPr marL="1320163" lvl="0" indent="-1320163" defTabSz="452627">
              <a:lnSpc>
                <a:spcPct val="90000"/>
              </a:lnSpc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r>
              <a:rPr sz="3500">
                <a:solidFill>
                  <a:srgbClr val="404040"/>
                </a:solidFill>
              </a:rPr>
              <a:t>AsapSCIENCE</a:t>
            </a:r>
            <a:endParaRPr sz="3500"/>
          </a:p>
          <a:p>
            <a:pPr marL="1320163" lvl="0" indent="-1320163" defTabSz="452627">
              <a:lnSpc>
                <a:spcPct val="90000"/>
              </a:lnSpc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r>
              <a:rPr sz="3500">
                <a:solidFill>
                  <a:srgbClr val="404040"/>
                </a:solidFill>
              </a:rPr>
              <a:t>IFL Science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12"/>
          </p:nvPr>
        </p:nvSpPr>
        <p:spPr>
          <a:xfrm>
            <a:off x="11240468" y="-3526"/>
            <a:ext cx="683341" cy="381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  <a:t>24</a:t>
            </a:fld>
            <a:endParaRPr sz="2600">
              <a:solidFill>
                <a:srgbClr val="FFFFFF"/>
              </a:solidFill>
            </a:endParaRPr>
          </a:p>
        </p:txBody>
      </p:sp>
      <p:pic>
        <p:nvPicPr>
          <p:cNvPr id="255" name="image8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41169" y="1074815"/>
            <a:ext cx="4121744" cy="5136205"/>
          </a:xfrm>
          <a:prstGeom prst="rect">
            <a:avLst/>
          </a:prstGeom>
          <a:ln>
            <a:solid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accent1">
                    <a:lumMod val="50000"/>
                  </a:schemeClr>
                </a:solidFill>
              </a:rPr>
              <a:t>Objectives: Aiming For Success at VTI</a:t>
            </a:r>
          </a:p>
        </p:txBody>
      </p:sp>
      <p:sp>
        <p:nvSpPr>
          <p:cNvPr id="122" name="Shape 122"/>
          <p:cNvSpPr>
            <a:spLocks noGrp="1"/>
          </p:cNvSpPr>
          <p:nvPr>
            <p:ph idx="1"/>
          </p:nvPr>
        </p:nvSpPr>
        <p:spPr>
          <a:xfrm>
            <a:off x="412043" y="1605553"/>
            <a:ext cx="9381068" cy="438188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1028869" lvl="0" indent="-1028869" defTabSz="448055"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r>
              <a:rPr sz="3100" dirty="0">
                <a:solidFill>
                  <a:srgbClr val="404040"/>
                </a:solidFill>
              </a:rPr>
              <a:t>Understand the benefits &amp; challenges of an accelerated study program</a:t>
            </a:r>
            <a:endParaRPr sz="3100" dirty="0"/>
          </a:p>
          <a:p>
            <a:pPr marL="1028869" lvl="0" indent="-1028869" defTabSz="448055"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r>
              <a:rPr sz="3100" dirty="0">
                <a:solidFill>
                  <a:srgbClr val="404040"/>
                </a:solidFill>
              </a:rPr>
              <a:t>Learn to emulate habits of successful students</a:t>
            </a:r>
            <a:endParaRPr sz="3100" dirty="0"/>
          </a:p>
          <a:p>
            <a:pPr marL="1028869" lvl="0" indent="-1028869" defTabSz="448055"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r>
              <a:rPr sz="3100" dirty="0">
                <a:solidFill>
                  <a:srgbClr val="404040"/>
                </a:solidFill>
              </a:rPr>
              <a:t>Learn to avoid habits of unsuccessful students</a:t>
            </a:r>
            <a:endParaRPr sz="3100" dirty="0"/>
          </a:p>
          <a:p>
            <a:pPr marL="1028869" lvl="0" indent="-1028869" defTabSz="448055"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r>
              <a:rPr sz="3100" dirty="0">
                <a:solidFill>
                  <a:srgbClr val="404040"/>
                </a:solidFill>
              </a:rPr>
              <a:t>Discuss tools for success in school</a:t>
            </a:r>
            <a:endParaRPr sz="3100" dirty="0"/>
          </a:p>
          <a:p>
            <a:pPr marL="1028869" lvl="0" indent="-1028869" defTabSz="448055"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r>
              <a:rPr sz="3100" dirty="0">
                <a:solidFill>
                  <a:srgbClr val="404040"/>
                </a:solidFill>
              </a:rPr>
              <a:t>Understand Bloom’s Taxonomy and its role in critical thinking</a:t>
            </a:r>
            <a:endParaRPr sz="3100" dirty="0"/>
          </a:p>
          <a:p>
            <a:pPr marL="1028869" lvl="0" indent="-1028869" defTabSz="448055"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r>
              <a:rPr sz="3100" dirty="0">
                <a:solidFill>
                  <a:srgbClr val="404040"/>
                </a:solidFill>
              </a:rPr>
              <a:t>Brainstorm study strategies that work for you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12"/>
          </p:nvPr>
        </p:nvSpPr>
        <p:spPr>
          <a:xfrm>
            <a:off x="11023271" y="155752"/>
            <a:ext cx="683341" cy="381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  <a:t>3</a:t>
            </a:fld>
            <a:endParaRPr sz="26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677333" y="363269"/>
            <a:ext cx="8596670" cy="132080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accent1">
                    <a:lumMod val="50000"/>
                  </a:schemeClr>
                </a:solidFill>
              </a:rPr>
              <a:t>Accelerated...? What gives?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12"/>
          </p:nvPr>
        </p:nvSpPr>
        <p:spPr>
          <a:xfrm>
            <a:off x="11139110" y="112313"/>
            <a:ext cx="683341" cy="381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  <a:t>4</a:t>
            </a:fld>
            <a:endParaRPr sz="2600">
              <a:solidFill>
                <a:srgbClr val="FFFFFF"/>
              </a:solidFill>
            </a:endParaRPr>
          </a:p>
        </p:txBody>
      </p:sp>
      <p:pic>
        <p:nvPicPr>
          <p:cNvPr id="126" name="image3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10848" y="1920208"/>
            <a:ext cx="5528729" cy="2326908"/>
          </a:xfrm>
          <a:prstGeom prst="rect">
            <a:avLst/>
          </a:prstGeom>
          <a:ln>
            <a:solidFill/>
          </a:ln>
        </p:spPr>
      </p:pic>
      <p:sp>
        <p:nvSpPr>
          <p:cNvPr id="127" name="Shape 127"/>
          <p:cNvSpPr/>
          <p:nvPr/>
        </p:nvSpPr>
        <p:spPr>
          <a:xfrm>
            <a:off x="487717" y="1777612"/>
            <a:ext cx="8596671" cy="5001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defTabSz="182879">
              <a:spcBef>
                <a:spcPts val="400"/>
              </a:spcBef>
            </a:pPr>
            <a:r>
              <a:rPr sz="30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You graduate “early” but…</a:t>
            </a:r>
          </a:p>
          <a:p>
            <a:pPr marL="373379" lvl="1" indent="-190500" defTabSz="182879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/>
              <a:buChar char=""/>
            </a:pPr>
            <a:r>
              <a:rPr sz="30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8 vs 16 week classes</a:t>
            </a:r>
          </a:p>
          <a:p>
            <a:pPr marL="726440" lvl="2" indent="-91440" defTabSz="182879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/>
              <a:buChar char=""/>
            </a:pPr>
            <a:r>
              <a:rPr sz="28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Living with change</a:t>
            </a:r>
          </a:p>
          <a:p>
            <a:pPr marL="373379" lvl="1" indent="-190500" defTabSz="182879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/>
              <a:buChar char=""/>
            </a:pPr>
            <a:r>
              <a:rPr sz="30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Lots of work</a:t>
            </a:r>
          </a:p>
          <a:p>
            <a:pPr marL="373379" lvl="1" indent="-190500" defTabSz="182879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/>
              <a:buChar char=""/>
            </a:pPr>
            <a:r>
              <a:rPr sz="30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Every weekday</a:t>
            </a:r>
          </a:p>
          <a:p>
            <a:pPr marL="373379" lvl="1" indent="-190500" defTabSz="182879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/>
              <a:buChar char=""/>
            </a:pPr>
            <a:r>
              <a:rPr sz="30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Long days can mean</a:t>
            </a:r>
          </a:p>
          <a:p>
            <a:pPr marL="726440" lvl="2" indent="-91440" defTabSz="182879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/>
              <a:buChar char=""/>
            </a:pPr>
            <a:r>
              <a:rPr sz="28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Stress at school – yours, classmates</a:t>
            </a:r>
          </a:p>
          <a:p>
            <a:pPr marL="726440" lvl="2" indent="-91440" defTabSz="182879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/>
              <a:buChar char=""/>
            </a:pPr>
            <a:r>
              <a:rPr sz="28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Stress at home</a:t>
            </a:r>
          </a:p>
          <a:p>
            <a:pPr marL="137160" lvl="0" indent="-137160" defTabSz="182879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/>
              <a:buChar char=""/>
            </a:pPr>
            <a:endParaRPr sz="120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" lvl="0" indent="-137160" defTabSz="182879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/>
              <a:buChar char=""/>
            </a:pPr>
            <a:endParaRPr sz="120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" lvl="0" indent="-137160" defTabSz="182879">
              <a:spcBef>
                <a:spcPts val="400"/>
              </a:spcBef>
              <a:buClr>
                <a:srgbClr val="90C226"/>
              </a:buClr>
              <a:buSzPct val="80000"/>
              <a:buFont typeface="Wingdings 3"/>
              <a:buChar char=""/>
            </a:pPr>
            <a:endParaRPr sz="120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" lvl="0" indent="-137160" defTabSz="182879">
              <a:spcBef>
                <a:spcPts val="400"/>
              </a:spcBef>
              <a:buClr>
                <a:srgbClr val="90C226"/>
              </a:buClr>
              <a:buSzPct val="80000"/>
              <a:buFont typeface="Wingdings 3"/>
              <a:buChar char=""/>
            </a:pPr>
            <a:endParaRPr sz="120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chemeClr val="accent1">
                    <a:lumMod val="50000"/>
                  </a:schemeClr>
                </a:solidFill>
              </a:rPr>
              <a:t>Successful Students at VTI…</a:t>
            </a:r>
          </a:p>
        </p:txBody>
      </p:sp>
      <p:sp>
        <p:nvSpPr>
          <p:cNvPr id="133" name="Shape 133"/>
          <p:cNvSpPr>
            <a:spLocks noGrp="1"/>
          </p:cNvSpPr>
          <p:nvPr>
            <p:ph idx="1"/>
          </p:nvPr>
        </p:nvSpPr>
        <p:spPr>
          <a:xfrm>
            <a:off x="414693" y="1869906"/>
            <a:ext cx="8596671" cy="4578052"/>
          </a:xfrm>
          <a:prstGeom prst="rect">
            <a:avLst/>
          </a:prstGeom>
        </p:spPr>
        <p:txBody>
          <a:bodyPr/>
          <a:lstStyle/>
          <a:p>
            <a:pPr marL="1693333" lvl="0" indent="-1693333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sz="4000">
                <a:solidFill>
                  <a:srgbClr val="404040"/>
                </a:solidFill>
              </a:rPr>
              <a:t>Know that EVERY grade counts</a:t>
            </a:r>
            <a:endParaRPr sz="4000"/>
          </a:p>
          <a:p>
            <a:pPr marL="2090055" lvl="2" indent="-1175655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sz="3600">
                <a:solidFill>
                  <a:srgbClr val="404040"/>
                </a:solidFill>
              </a:rPr>
              <a:t>Attendance</a:t>
            </a:r>
            <a:endParaRPr sz="1400"/>
          </a:p>
          <a:p>
            <a:pPr marL="2090055" lvl="2" indent="-1175655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sz="3600">
                <a:solidFill>
                  <a:srgbClr val="404040"/>
                </a:solidFill>
              </a:rPr>
              <a:t>Husbandry</a:t>
            </a:r>
            <a:endParaRPr sz="1400"/>
          </a:p>
          <a:p>
            <a:pPr marL="2090055" lvl="2" indent="-1175655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sz="3600">
                <a:solidFill>
                  <a:srgbClr val="404040"/>
                </a:solidFill>
              </a:rPr>
              <a:t>Professionalism</a:t>
            </a:r>
            <a:endParaRPr sz="1400"/>
          </a:p>
          <a:p>
            <a:pPr marL="2090055" lvl="2" indent="-1175655"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sz="3600">
                <a:solidFill>
                  <a:srgbClr val="404040"/>
                </a:solidFill>
              </a:rPr>
              <a:t>Every point</a:t>
            </a:r>
            <a:endParaRPr sz="1400"/>
          </a:p>
          <a:p>
            <a:pPr marL="1693333" lvl="0" indent="-1693333">
              <a:spcBef>
                <a:spcPts val="2000"/>
              </a:spcBef>
              <a:defRPr>
                <a:solidFill>
                  <a:srgbClr val="000000"/>
                </a:solidFill>
              </a:defRPr>
            </a:pPr>
            <a:r>
              <a:rPr sz="4000">
                <a:solidFill>
                  <a:srgbClr val="404040"/>
                </a:solidFill>
              </a:rPr>
              <a:t>Over-deliver!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12"/>
          </p:nvPr>
        </p:nvSpPr>
        <p:spPr>
          <a:xfrm>
            <a:off x="11153588" y="97833"/>
            <a:ext cx="683341" cy="381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  <a:t>5</a:t>
            </a:fld>
            <a:endParaRPr sz="2600">
              <a:solidFill>
                <a:srgbClr val="FFFFFF"/>
              </a:solidFill>
            </a:endParaRPr>
          </a:p>
        </p:txBody>
      </p:sp>
      <p:pic>
        <p:nvPicPr>
          <p:cNvPr id="134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99397" y="2689895"/>
            <a:ext cx="3839251" cy="3409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chemeClr val="accent1">
                    <a:lumMod val="50000"/>
                  </a:schemeClr>
                </a:solidFill>
              </a:rPr>
              <a:t>Successful Students at VTI…</a:t>
            </a:r>
          </a:p>
        </p:txBody>
      </p:sp>
      <p:sp>
        <p:nvSpPr>
          <p:cNvPr id="141" name="Shape 141"/>
          <p:cNvSpPr>
            <a:spLocks noGrp="1"/>
          </p:cNvSpPr>
          <p:nvPr>
            <p:ph idx="1"/>
          </p:nvPr>
        </p:nvSpPr>
        <p:spPr>
          <a:xfrm>
            <a:off x="331754" y="1829833"/>
            <a:ext cx="8596671" cy="4395489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600"/>
              </a:spcBef>
              <a:buSzTx/>
              <a:buNone/>
              <a:defRPr>
                <a:solidFill>
                  <a:srgbClr val="000000"/>
                </a:solidFill>
              </a:defRPr>
            </a:pPr>
            <a:endParaRPr dirty="0"/>
          </a:p>
          <a:p>
            <a:pPr marL="0" lvl="0" indent="0">
              <a:spcBef>
                <a:spcPts val="600"/>
              </a:spcBef>
              <a:buSzTx/>
              <a:buNone/>
              <a:defRPr>
                <a:solidFill>
                  <a:srgbClr val="000000"/>
                </a:solidFill>
              </a:defRPr>
            </a:pPr>
            <a:endParaRPr dirty="0"/>
          </a:p>
          <a:p>
            <a:pPr marL="0" lvl="0" indent="0">
              <a:spcBef>
                <a:spcPts val="600"/>
              </a:spcBef>
              <a:buSzTx/>
              <a:buNone/>
              <a:defRPr>
                <a:solidFill>
                  <a:srgbClr val="000000"/>
                </a:solidFill>
              </a:defRPr>
            </a:pPr>
            <a:endParaRPr dirty="0"/>
          </a:p>
          <a:p>
            <a:pPr marL="0" lvl="0" indent="0">
              <a:spcBef>
                <a:spcPts val="600"/>
              </a:spcBef>
              <a:buSzTx/>
              <a:buNone/>
              <a:defRPr>
                <a:solidFill>
                  <a:srgbClr val="000000"/>
                </a:solidFill>
              </a:defRPr>
            </a:pPr>
            <a:endParaRPr dirty="0"/>
          </a:p>
          <a:p>
            <a:pPr marL="0" lvl="0" indent="0">
              <a:spcBef>
                <a:spcPts val="600"/>
              </a:spcBef>
              <a:buSzTx/>
              <a:buNone/>
              <a:defRPr>
                <a:solidFill>
                  <a:srgbClr val="000000"/>
                </a:solidFill>
              </a:defRPr>
            </a:pPr>
            <a:endParaRPr dirty="0"/>
          </a:p>
          <a:p>
            <a:pPr marL="0" lvl="0" indent="0">
              <a:spcBef>
                <a:spcPts val="600"/>
              </a:spcBef>
              <a:buSzTx/>
              <a:buNone/>
              <a:defRPr>
                <a:solidFill>
                  <a:srgbClr val="000000"/>
                </a:solidFill>
              </a:defRPr>
            </a:pPr>
            <a:r>
              <a:rPr sz="3600" dirty="0">
                <a:solidFill>
                  <a:srgbClr val="404040"/>
                </a:solidFill>
              </a:rPr>
              <a:t>Over-deliver!</a:t>
            </a:r>
          </a:p>
        </p:txBody>
      </p:sp>
      <p:sp>
        <p:nvSpPr>
          <p:cNvPr id="142" name="Shape 142"/>
          <p:cNvSpPr>
            <a:spLocks noGrp="1"/>
          </p:cNvSpPr>
          <p:nvPr>
            <p:ph type="sldNum" sz="quarter" idx="12"/>
          </p:nvPr>
        </p:nvSpPr>
        <p:spPr>
          <a:xfrm>
            <a:off x="11168068" y="83353"/>
            <a:ext cx="683341" cy="381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  <a:t>6</a:t>
            </a:fld>
            <a:endParaRPr sz="2600">
              <a:solidFill>
                <a:srgbClr val="FFFFFF"/>
              </a:solidFill>
            </a:endParaRPr>
          </a:p>
        </p:txBody>
      </p:sp>
      <p:pic>
        <p:nvPicPr>
          <p:cNvPr id="1026" name="Picture 2" descr="http://blogs-images.forbes.com/thumbnails/blog_1811/pt_1811_2347_o.jpg?t=13569068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63" y="1431014"/>
            <a:ext cx="4015231" cy="501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677332" y="408466"/>
            <a:ext cx="8596670" cy="1320802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chemeClr val="accent1">
                    <a:lumMod val="50000"/>
                  </a:schemeClr>
                </a:solidFill>
              </a:rPr>
              <a:t>Successful Students at VTI…</a:t>
            </a:r>
          </a:p>
        </p:txBody>
      </p:sp>
      <p:sp>
        <p:nvSpPr>
          <p:cNvPr id="147" name="Shape 147"/>
          <p:cNvSpPr>
            <a:spLocks noGrp="1"/>
          </p:cNvSpPr>
          <p:nvPr>
            <p:ph idx="1"/>
          </p:nvPr>
        </p:nvSpPr>
        <p:spPr>
          <a:xfrm>
            <a:off x="522055" y="1549158"/>
            <a:ext cx="9519093" cy="4895822"/>
          </a:xfrm>
          <a:prstGeom prst="rect">
            <a:avLst/>
          </a:prstGeom>
        </p:spPr>
        <p:txBody>
          <a:bodyPr/>
          <a:lstStyle/>
          <a:p>
            <a:pPr marL="342899" lvl="0" indent="-342899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 sz="4000" dirty="0">
                <a:solidFill>
                  <a:srgbClr val="404040"/>
                </a:solidFill>
              </a:rPr>
              <a:t>Help each other - BOTD</a:t>
            </a:r>
            <a:endParaRPr sz="4000" dirty="0"/>
          </a:p>
          <a:p>
            <a:pPr marL="342899" lvl="0" indent="-342899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 sz="4000" dirty="0">
                <a:solidFill>
                  <a:srgbClr val="404040"/>
                </a:solidFill>
              </a:rPr>
              <a:t>Follow the rules</a:t>
            </a:r>
            <a:endParaRPr sz="4000" dirty="0"/>
          </a:p>
          <a:p>
            <a:pPr marL="342899" lvl="0" indent="-342899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 sz="4000" dirty="0"/>
              <a:t>Stay </a:t>
            </a:r>
            <a:r>
              <a:rPr sz="4000" dirty="0">
                <a:solidFill>
                  <a:srgbClr val="404040"/>
                </a:solidFill>
              </a:rPr>
              <a:t>positive</a:t>
            </a:r>
            <a:endParaRPr sz="4000" dirty="0"/>
          </a:p>
          <a:p>
            <a:pPr marL="342899" lvl="0" indent="-342899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 sz="4000" dirty="0">
                <a:solidFill>
                  <a:srgbClr val="404040"/>
                </a:solidFill>
              </a:rPr>
              <a:t>Are involved – VTSO, etc.</a:t>
            </a:r>
            <a:endParaRPr sz="4000" dirty="0"/>
          </a:p>
          <a:p>
            <a:pPr marL="342899" lvl="0" indent="-342899">
              <a:spcBef>
                <a:spcPts val="800"/>
              </a:spcBef>
              <a:defRPr>
                <a:solidFill>
                  <a:srgbClr val="000000"/>
                </a:solidFill>
              </a:defRPr>
            </a:pPr>
            <a:r>
              <a:rPr sz="4000" dirty="0">
                <a:solidFill>
                  <a:srgbClr val="404040"/>
                </a:solidFill>
              </a:rPr>
              <a:t>Take responsibility for their learning</a:t>
            </a:r>
            <a:endParaRPr sz="4000" dirty="0"/>
          </a:p>
          <a:p>
            <a:pPr marL="1143000" lvl="2" indent="-228600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sz="3500" dirty="0">
                <a:solidFill>
                  <a:srgbClr val="404040"/>
                </a:solidFill>
              </a:rPr>
              <a:t>Ask questions</a:t>
            </a:r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12"/>
          </p:nvPr>
        </p:nvSpPr>
        <p:spPr>
          <a:xfrm>
            <a:off x="11153588" y="5933197"/>
            <a:ext cx="683341" cy="381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  <a:t>7</a:t>
            </a:fld>
            <a:endParaRPr sz="26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chemeClr val="accent1">
                    <a:lumMod val="50000"/>
                  </a:schemeClr>
                </a:solidFill>
              </a:rPr>
              <a:t>Successful Students at VTI…</a:t>
            </a:r>
          </a:p>
        </p:txBody>
      </p:sp>
      <p:sp>
        <p:nvSpPr>
          <p:cNvPr id="154" name="Shape 154"/>
          <p:cNvSpPr>
            <a:spLocks noGrp="1"/>
          </p:cNvSpPr>
          <p:nvPr>
            <p:ph idx="1"/>
          </p:nvPr>
        </p:nvSpPr>
        <p:spPr>
          <a:xfrm>
            <a:off x="624328" y="1788136"/>
            <a:ext cx="10612552" cy="4395491"/>
          </a:xfrm>
          <a:prstGeom prst="rect">
            <a:avLst/>
          </a:prstGeom>
        </p:spPr>
        <p:txBody>
          <a:bodyPr/>
          <a:lstStyle/>
          <a:p>
            <a:pPr marL="2048933" lvl="0" indent="-2048933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 sz="4400">
                <a:solidFill>
                  <a:srgbClr val="404040"/>
                </a:solidFill>
              </a:rPr>
              <a:t>Communicate with instructors</a:t>
            </a:r>
            <a:endParaRPr sz="4400"/>
          </a:p>
          <a:p>
            <a:pPr marL="2365826" lvl="2" indent="-1451426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 sz="4000">
                <a:solidFill>
                  <a:srgbClr val="404040"/>
                </a:solidFill>
              </a:rPr>
              <a:t>Ask for help</a:t>
            </a:r>
          </a:p>
          <a:p>
            <a:pPr marL="2365826" lvl="2" indent="-1451426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 sz="4000">
                <a:solidFill>
                  <a:srgbClr val="404040"/>
                </a:solidFill>
              </a:rPr>
              <a:t>Utilize advisement &amp; tutoring</a:t>
            </a:r>
            <a:endParaRPr sz="1400"/>
          </a:p>
          <a:p>
            <a:pPr marL="2048933" lvl="0" indent="-2048933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 sz="4400">
                <a:solidFill>
                  <a:srgbClr val="404040"/>
                </a:solidFill>
              </a:rPr>
              <a:t>Prioritize school before fun</a:t>
            </a:r>
            <a:endParaRPr sz="4400"/>
          </a:p>
          <a:p>
            <a:pPr marL="2048933" lvl="0" indent="-2048933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 sz="4400">
                <a:solidFill>
                  <a:srgbClr val="404040"/>
                </a:solidFill>
              </a:rPr>
              <a:t>Plan their work &amp; work their plan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12"/>
          </p:nvPr>
        </p:nvSpPr>
        <p:spPr>
          <a:xfrm>
            <a:off x="11168068" y="68873"/>
            <a:ext cx="683341" cy="381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  <a:t>8</a:t>
            </a:fld>
            <a:endParaRPr sz="26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335663" y="329590"/>
            <a:ext cx="8596670" cy="132080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u="sng" dirty="0">
                <a:solidFill>
                  <a:srgbClr val="FF0000"/>
                </a:solidFill>
              </a:rPr>
              <a:t>Un</a:t>
            </a:r>
            <a:r>
              <a:rPr sz="4400" dirty="0">
                <a:solidFill>
                  <a:schemeClr val="accent1">
                    <a:lumMod val="50000"/>
                  </a:schemeClr>
                </a:solidFill>
              </a:rPr>
              <a:t>successful Students at VTI…</a:t>
            </a:r>
          </a:p>
        </p:txBody>
      </p:sp>
      <p:sp>
        <p:nvSpPr>
          <p:cNvPr id="160" name="Shape 160"/>
          <p:cNvSpPr>
            <a:spLocks noGrp="1"/>
          </p:cNvSpPr>
          <p:nvPr>
            <p:ph idx="1"/>
          </p:nvPr>
        </p:nvSpPr>
        <p:spPr>
          <a:xfrm>
            <a:off x="495167" y="1419961"/>
            <a:ext cx="8403150" cy="5120109"/>
          </a:xfrm>
          <a:prstGeom prst="rect">
            <a:avLst/>
          </a:prstGeom>
        </p:spPr>
        <p:txBody>
          <a:bodyPr/>
          <a:lstStyle/>
          <a:p>
            <a:pPr marL="723897" lvl="0" indent="-723897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3800" dirty="0">
                <a:solidFill>
                  <a:srgbClr val="404040"/>
                </a:solidFill>
              </a:rPr>
              <a:t>Blame others</a:t>
            </a:r>
            <a:endParaRPr sz="3800" dirty="0"/>
          </a:p>
          <a:p>
            <a:pPr marL="723897" lvl="0" indent="-723897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3800" dirty="0">
                <a:solidFill>
                  <a:srgbClr val="404040"/>
                </a:solidFill>
              </a:rPr>
              <a:t>Rely on osmosis</a:t>
            </a:r>
            <a:endParaRPr sz="3800" dirty="0"/>
          </a:p>
          <a:p>
            <a:pPr marL="723897" lvl="0" indent="-723897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3800" dirty="0">
                <a:solidFill>
                  <a:srgbClr val="404040"/>
                </a:solidFill>
              </a:rPr>
              <a:t>Stop trying </a:t>
            </a:r>
            <a:endParaRPr sz="3800" dirty="0">
              <a:latin typeface="Wingdings"/>
              <a:ea typeface="Wingdings"/>
              <a:cs typeface="Wingdings"/>
              <a:sym typeface="Wingdings"/>
            </a:endParaRPr>
          </a:p>
          <a:p>
            <a:pPr marL="723897" lvl="0" indent="-723897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3800" dirty="0">
                <a:solidFill>
                  <a:srgbClr val="404040"/>
                </a:solidFill>
              </a:rPr>
              <a:t>Feel entitled to an easier ride</a:t>
            </a:r>
            <a:endParaRPr sz="3800" dirty="0"/>
          </a:p>
          <a:p>
            <a:pPr marL="723897" lvl="0" indent="-723897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3800" dirty="0">
                <a:solidFill>
                  <a:srgbClr val="404040"/>
                </a:solidFill>
              </a:rPr>
              <a:t>Do things halfway </a:t>
            </a:r>
            <a:endParaRPr sz="3800" dirty="0"/>
          </a:p>
          <a:p>
            <a:pPr marL="723897" lvl="0" indent="-723897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3800" dirty="0">
                <a:solidFill>
                  <a:srgbClr val="404040"/>
                </a:solidFill>
              </a:rPr>
              <a:t>Let the world distract – phones, etc.</a:t>
            </a:r>
          </a:p>
        </p:txBody>
      </p:sp>
      <p:sp>
        <p:nvSpPr>
          <p:cNvPr id="161" name="Shape 161"/>
          <p:cNvSpPr>
            <a:spLocks noGrp="1"/>
          </p:cNvSpPr>
          <p:nvPr>
            <p:ph type="sldNum" sz="quarter" idx="12"/>
          </p:nvPr>
        </p:nvSpPr>
        <p:spPr>
          <a:xfrm>
            <a:off x="11066709" y="39915"/>
            <a:ext cx="683341" cy="381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  <a:t>9</a:t>
            </a:fld>
            <a:endParaRPr sz="26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Face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0C226"/>
          </a:solidFill>
          <a:prstDash val="solid"/>
          <a:beve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90C226"/>
          </a:solidFill>
          <a:prstDash val="solid"/>
          <a:beve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1036</Words>
  <Application>Microsoft Office PowerPoint</Application>
  <PresentationFormat>Widescreen</PresentationFormat>
  <Paragraphs>199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Helvetica</vt:lpstr>
      <vt:lpstr>Helvetica Neue</vt:lpstr>
      <vt:lpstr>Trebuchet MS</vt:lpstr>
      <vt:lpstr>Wingdings</vt:lpstr>
      <vt:lpstr>Wingdings 3</vt:lpstr>
      <vt:lpstr>Facet</vt:lpstr>
      <vt:lpstr>Being Successful at VTI</vt:lpstr>
      <vt:lpstr>You Can Do This!!</vt:lpstr>
      <vt:lpstr>Objectives: Aiming For Success at VTI</vt:lpstr>
      <vt:lpstr>Accelerated...? What gives?</vt:lpstr>
      <vt:lpstr>Successful Students at VTI…</vt:lpstr>
      <vt:lpstr>Successful Students at VTI…</vt:lpstr>
      <vt:lpstr>Successful Students at VTI…</vt:lpstr>
      <vt:lpstr>Successful Students at VTI…</vt:lpstr>
      <vt:lpstr>Unsuccessful Students at VTI…</vt:lpstr>
      <vt:lpstr>PowerPoint Presentation</vt:lpstr>
      <vt:lpstr>Use your tools: Flashcards</vt:lpstr>
      <vt:lpstr>Use your tools: Podcasts</vt:lpstr>
      <vt:lpstr>Use your tools: The Web</vt:lpstr>
      <vt:lpstr>Reducing Test Stress…</vt:lpstr>
      <vt:lpstr>About Tests at VTI…</vt:lpstr>
      <vt:lpstr>The Type of Question Matters…</vt:lpstr>
      <vt:lpstr>The Type of Question Matters…</vt:lpstr>
      <vt:lpstr>The Type of Question Matters…</vt:lpstr>
      <vt:lpstr>The Type of Question Matters…</vt:lpstr>
      <vt:lpstr>A Framework for Critical Thinking:  Bloom’s Taxonomy</vt:lpstr>
      <vt:lpstr>PowerPoint Presentation</vt:lpstr>
      <vt:lpstr>Putting Bloom’s to Use: Performing a Nail Trim</vt:lpstr>
      <vt:lpstr>What’s Your Learning Style?</vt:lpstr>
      <vt:lpstr>Use your tools: Facebook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Successful at VTI</dc:title>
  <cp:lastModifiedBy>Trisha Hanka</cp:lastModifiedBy>
  <cp:revision>9</cp:revision>
  <dcterms:modified xsi:type="dcterms:W3CDTF">2015-10-26T15:55:34Z</dcterms:modified>
</cp:coreProperties>
</file>