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9" r:id="rId31"/>
    <p:sldId id="290" r:id="rId32"/>
    <p:sldId id="291" r:id="rId33"/>
  </p:sldIdLst>
  <p:sldSz cx="9144000" cy="6858000" type="screen4x3"/>
  <p:notesSz cx="6858000" cy="9144000"/>
  <p:defaultTextStyle>
    <a:lvl1pPr>
      <a:defRPr>
        <a:latin typeface="Century Gothic"/>
        <a:ea typeface="Century Gothic"/>
        <a:cs typeface="Century Gothic"/>
        <a:sym typeface="Century Gothic"/>
      </a:defRPr>
    </a:lvl1pPr>
    <a:lvl2pPr indent="457200">
      <a:defRPr>
        <a:latin typeface="Century Gothic"/>
        <a:ea typeface="Century Gothic"/>
        <a:cs typeface="Century Gothic"/>
        <a:sym typeface="Century Gothic"/>
      </a:defRPr>
    </a:lvl2pPr>
    <a:lvl3pPr indent="914400">
      <a:defRPr>
        <a:latin typeface="Century Gothic"/>
        <a:ea typeface="Century Gothic"/>
        <a:cs typeface="Century Gothic"/>
        <a:sym typeface="Century Gothic"/>
      </a:defRPr>
    </a:lvl3pPr>
    <a:lvl4pPr indent="1371600">
      <a:defRPr>
        <a:latin typeface="Century Gothic"/>
        <a:ea typeface="Century Gothic"/>
        <a:cs typeface="Century Gothic"/>
        <a:sym typeface="Century Gothic"/>
      </a:defRPr>
    </a:lvl4pPr>
    <a:lvl5pPr indent="1828800">
      <a:defRPr>
        <a:latin typeface="Century Gothic"/>
        <a:ea typeface="Century Gothic"/>
        <a:cs typeface="Century Gothic"/>
        <a:sym typeface="Century Gothic"/>
      </a:defRPr>
    </a:lvl5pPr>
    <a:lvl6pPr indent="2286000">
      <a:defRPr>
        <a:latin typeface="Century Gothic"/>
        <a:ea typeface="Century Gothic"/>
        <a:cs typeface="Century Gothic"/>
        <a:sym typeface="Century Gothic"/>
      </a:defRPr>
    </a:lvl6pPr>
    <a:lvl7pPr indent="2743200">
      <a:defRPr>
        <a:latin typeface="Century Gothic"/>
        <a:ea typeface="Century Gothic"/>
        <a:cs typeface="Century Gothic"/>
        <a:sym typeface="Century Gothic"/>
      </a:defRPr>
    </a:lvl7pPr>
    <a:lvl8pPr indent="3200400">
      <a:defRPr>
        <a:latin typeface="Century Gothic"/>
        <a:ea typeface="Century Gothic"/>
        <a:cs typeface="Century Gothic"/>
        <a:sym typeface="Century Gothic"/>
      </a:defRPr>
    </a:lvl8pPr>
    <a:lvl9pPr indent="3657600">
      <a:defRPr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EACA"/>
          </a:solidFill>
        </a:fill>
      </a:tcStyle>
    </a:wholeTbl>
    <a:band2H>
      <a:tcTxStyle/>
      <a:tcStyle>
        <a:tcBdr/>
        <a:fill>
          <a:solidFill>
            <a:srgbClr val="EEF5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4C600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4C600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4C6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2CA"/>
          </a:solidFill>
        </a:fill>
      </a:tcStyle>
    </a:wholeTbl>
    <a:band2H>
      <a:tcTxStyle/>
      <a:tcStyle>
        <a:tcBdr/>
        <a:fill>
          <a:solidFill>
            <a:srgbClr val="FFEA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6700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6700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670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FCB"/>
          </a:solidFill>
        </a:fill>
      </a:tcStyle>
    </a:wholeTbl>
    <a:band2H>
      <a:tcTxStyle/>
      <a:tcStyle>
        <a:tcBdr/>
        <a:fill>
          <a:solidFill>
            <a:srgbClr val="FFF0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A022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A022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A02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C600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C6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133541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Documentation &amp; alerts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May not always be treated well but you matter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Thousand yard stare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Only tech in the EC at night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Saving lives – </a:t>
            </a:r>
          </a:p>
          <a:p>
            <a:pPr marL="176199" lvl="0" indent="-176199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Drs trust</a:t>
            </a:r>
          </a:p>
          <a:p>
            <a:pPr marL="176199" lvl="0" indent="-176199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Building instincts</a:t>
            </a:r>
          </a:p>
        </p:txBody>
      </p:sp>
    </p:spTree>
    <p:extLst>
      <p:ext uri="{BB962C8B-B14F-4D97-AF65-F5344CB8AC3E}">
        <p14:creationId xmlns:p14="http://schemas.microsoft.com/office/powerpoint/2010/main" val="226439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665299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dirty="0" smtClean="0">
                <a:effectLst/>
                <a:latin typeface="+mj-lt"/>
                <a:ea typeface="+mj-ea"/>
                <a:cs typeface="+mj-cs"/>
                <a:sym typeface="Helvetica Neue"/>
              </a:rPr>
              <a:t>NAVTA</a:t>
            </a:r>
            <a:r>
              <a:rPr lang="en-US" sz="2200" dirty="0" smtClean="0">
                <a:effectLst/>
                <a:latin typeface="+mj-lt"/>
                <a:ea typeface="+mj-ea"/>
                <a:cs typeface="+mj-cs"/>
                <a:sym typeface="Helvetica Neue"/>
              </a:rPr>
              <a:t>: The National Association of Veterinary Technicians in America (NAVTA) was formed with the goal of allowing veterinary technicians to give input on national issues involving the veterinary profession.</a:t>
            </a:r>
          </a:p>
          <a:p>
            <a:r>
              <a:rPr lang="en-US" sz="2200" dirty="0" smtClean="0">
                <a:effectLst/>
                <a:latin typeface="+mj-lt"/>
                <a:ea typeface="+mj-ea"/>
                <a:cs typeface="+mj-cs"/>
                <a:sym typeface="Helvetica Neue"/>
              </a:rPr>
              <a:t>NAVTA's goals for our members are:</a:t>
            </a:r>
          </a:p>
          <a:p>
            <a:pPr lvl="0"/>
            <a:r>
              <a:rPr lang="en-US" sz="2200" dirty="0" smtClean="0">
                <a:effectLst/>
                <a:latin typeface="+mj-lt"/>
                <a:ea typeface="+mj-ea"/>
                <a:cs typeface="+mj-cs"/>
                <a:sym typeface="Helvetica Neue"/>
              </a:rPr>
              <a:t>To influence the future of each member's profession</a:t>
            </a:r>
          </a:p>
          <a:p>
            <a:pPr lvl="0"/>
            <a:r>
              <a:rPr lang="en-US" sz="2200" dirty="0" smtClean="0">
                <a:effectLst/>
                <a:latin typeface="+mj-lt"/>
                <a:ea typeface="+mj-ea"/>
                <a:cs typeface="+mj-cs"/>
                <a:sym typeface="Helvetica Neue"/>
              </a:rPr>
              <a:t>To be a part of the decision-making process that affects our members</a:t>
            </a:r>
          </a:p>
          <a:p>
            <a:pPr lvl="0"/>
            <a:r>
              <a:rPr lang="en-US" sz="2200" dirty="0" smtClean="0">
                <a:effectLst/>
                <a:latin typeface="+mj-lt"/>
                <a:ea typeface="+mj-ea"/>
                <a:cs typeface="+mj-cs"/>
                <a:sym typeface="Helvetica Neue"/>
              </a:rPr>
              <a:t>To foster high standards of veterinary care</a:t>
            </a:r>
          </a:p>
          <a:p>
            <a:pPr lvl="0"/>
            <a:r>
              <a:rPr lang="en-US" sz="2200" dirty="0" smtClean="0">
                <a:effectLst/>
                <a:latin typeface="+mj-lt"/>
                <a:ea typeface="+mj-ea"/>
                <a:cs typeface="+mj-cs"/>
                <a:sym typeface="Helvetica Neue"/>
              </a:rPr>
              <a:t>To promote the veterinary health care profession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0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 dirty="0"/>
              <a:t>Leveraging to an LVT makes good business sense</a:t>
            </a:r>
          </a:p>
        </p:txBody>
      </p:sp>
    </p:spTree>
    <p:extLst>
      <p:ext uri="{BB962C8B-B14F-4D97-AF65-F5344CB8AC3E}">
        <p14:creationId xmlns:p14="http://schemas.microsoft.com/office/powerpoint/2010/main" val="231514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No accredited programs: Alaska, District of Columbia, Montana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Dr. Collins – Developed a model curriculum plan for training animal health technicians</a:t>
            </a:r>
          </a:p>
          <a:p>
            <a:pPr marL="176199" lvl="0" indent="-176199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Led various programs</a:t>
            </a:r>
          </a:p>
        </p:txBody>
      </p:sp>
    </p:spTree>
    <p:extLst>
      <p:ext uri="{BB962C8B-B14F-4D97-AF65-F5344CB8AC3E}">
        <p14:creationId xmlns:p14="http://schemas.microsoft.com/office/powerpoint/2010/main" val="243411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Distance Learning:</a:t>
            </a:r>
          </a:p>
          <a:p>
            <a:pPr marL="176199" lvl="0" indent="-176199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Rigorous</a:t>
            </a:r>
          </a:p>
          <a:p>
            <a:pPr marL="176199" lvl="0" indent="-176199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Self-discipline</a:t>
            </a:r>
          </a:p>
          <a:p>
            <a:pPr marL="176199" lvl="0" indent="-176199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Flexibility</a:t>
            </a:r>
          </a:p>
          <a:p>
            <a:pPr marL="176199" lvl="0" indent="-176199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Preceptor</a:t>
            </a:r>
          </a:p>
          <a:p>
            <a:pPr marL="176199" lvl="0" indent="-176199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Videotapes, projects</a:t>
            </a:r>
          </a:p>
        </p:txBody>
      </p:sp>
    </p:spTree>
    <p:extLst>
      <p:ext uri="{BB962C8B-B14F-4D97-AF65-F5344CB8AC3E}">
        <p14:creationId xmlns:p14="http://schemas.microsoft.com/office/powerpoint/2010/main" val="204218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20 pilot questions</a:t>
            </a:r>
          </a:p>
          <a:p>
            <a:pPr lvl="0">
              <a:defRPr sz="1800"/>
            </a:pPr>
            <a:r>
              <a:rPr sz="2000" dirty="0"/>
              <a:t>2014: $300 exam fee</a:t>
            </a:r>
          </a:p>
          <a:p>
            <a:pPr lvl="0">
              <a:defRPr sz="1800"/>
            </a:pPr>
            <a:r>
              <a:rPr sz="2000" dirty="0"/>
              <a:t>If fails:</a:t>
            </a:r>
          </a:p>
          <a:p>
            <a:pPr marL="457200" lvl="1" indent="-228600">
              <a:buSzPct val="100000"/>
              <a:buChar char="•"/>
              <a:defRPr sz="1800"/>
            </a:pPr>
            <a:r>
              <a:rPr sz="2000" dirty="0"/>
              <a:t>Wait 91 days</a:t>
            </a:r>
          </a:p>
          <a:p>
            <a:pPr marL="457200" lvl="1" indent="-228600">
              <a:buSzPct val="100000"/>
              <a:buChar char="•"/>
              <a:defRPr sz="1800"/>
            </a:pPr>
            <a:r>
              <a:rPr sz="2000" dirty="0"/>
              <a:t>3 times a year max</a:t>
            </a:r>
          </a:p>
          <a:p>
            <a:pPr marL="457200" lvl="1" indent="-228600">
              <a:buSzPct val="100000"/>
              <a:buChar char="•"/>
              <a:defRPr sz="1800"/>
            </a:pPr>
            <a:r>
              <a:rPr sz="2000" dirty="0"/>
              <a:t>Can take 5 times without special considerations</a:t>
            </a:r>
          </a:p>
          <a:p>
            <a:pPr lvl="0">
              <a:defRPr sz="1800"/>
            </a:pPr>
            <a:r>
              <a:rPr sz="2000" dirty="0"/>
              <a:t>4 1-month exam windows</a:t>
            </a:r>
          </a:p>
        </p:txBody>
      </p:sp>
    </p:spTree>
    <p:extLst>
      <p:ext uri="{BB962C8B-B14F-4D97-AF65-F5344CB8AC3E}">
        <p14:creationId xmlns:p14="http://schemas.microsoft.com/office/powerpoint/2010/main" val="157445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hrs</a:t>
            </a:r>
            <a:r>
              <a:rPr lang="en-US" baseline="0" dirty="0" smtClean="0"/>
              <a:t>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Mention kennel workers</a:t>
            </a:r>
          </a:p>
        </p:txBody>
      </p:sp>
    </p:spTree>
    <p:extLst>
      <p:ext uri="{BB962C8B-B14F-4D97-AF65-F5344CB8AC3E}">
        <p14:creationId xmlns:p14="http://schemas.microsoft.com/office/powerpoint/2010/main" val="131812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55390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83100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6"/>
          <p:cNvGrpSpPr/>
          <p:nvPr/>
        </p:nvGrpSpPr>
        <p:grpSpPr>
          <a:xfrm>
            <a:off x="-644959" y="0"/>
            <a:ext cx="10458654" cy="7117072"/>
            <a:chOff x="0" y="0"/>
            <a:chExt cx="10458653" cy="7117071"/>
          </a:xfrm>
        </p:grpSpPr>
        <p:grpSp>
          <p:nvGrpSpPr>
            <p:cNvPr id="63" name="Group 63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51" name="Group 51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48" name="Shape 48"/>
                <p:cNvSpPr/>
                <p:nvPr/>
              </p:nvSpPr>
              <p:spPr>
                <a:xfrm>
                  <a:off x="914399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9" name="Shape 49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0" name="Shape 50"/>
                <p:cNvSpPr/>
                <p:nvPr/>
              </p:nvSpPr>
              <p:spPr>
                <a:xfrm>
                  <a:off x="2285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5" name="Group 55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52" name="Shape 5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3" name="Shape 53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9" name="Group 59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56" name="Shape 56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60" name="Shape 6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2895599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3124199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4" name="Shape 64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7" name="Shape 87"/>
          <p:cNvSpPr/>
          <p:nvPr/>
        </p:nvSpPr>
        <p:spPr>
          <a:xfrm>
            <a:off x="4561242" y="-21512"/>
            <a:ext cx="3679116" cy="6271842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4649096" y="-21512"/>
            <a:ext cx="3505201" cy="2312891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4733364" y="993975"/>
            <a:ext cx="3313357" cy="341666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4733364" y="4421080"/>
            <a:ext cx="3309804" cy="24369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424242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24242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24242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24242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24242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91" name="Shape 91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4649096" y="5679008"/>
            <a:ext cx="643667" cy="447041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93" name="Shape 93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1043489" y="0"/>
            <a:ext cx="7024746" cy="2170665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1043492" y="2323651"/>
            <a:ext cx="6777318" cy="453434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Five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Title Text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Five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043489" y="0"/>
            <a:ext cx="7024746" cy="2170665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1043492" y="2323651"/>
            <a:ext cx="6777318" cy="453434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258644" y="1186328"/>
            <a:ext cx="6637469" cy="3076576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1258644" y="4267200"/>
            <a:ext cx="6637468" cy="2590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1043489" y="0"/>
            <a:ext cx="7024746" cy="2170665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1042416" y="2313432"/>
            <a:ext cx="3419857" cy="454456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1043489" y="0"/>
            <a:ext cx="7024746" cy="2170665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1412110" y="2170664"/>
            <a:ext cx="3057150" cy="78510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>
                <a:solidFill>
                  <a:srgbClr val="94C600"/>
                </a:solidFill>
              </a:defRPr>
            </a:lvl1pPr>
            <a:lvl2pPr marL="0" indent="457200">
              <a:buClrTx/>
              <a:buSzTx/>
              <a:buFontTx/>
              <a:buNone/>
              <a:defRPr b="1">
                <a:solidFill>
                  <a:srgbClr val="94C600"/>
                </a:solidFill>
              </a:defRPr>
            </a:lvl2pPr>
            <a:lvl3pPr marL="0" indent="914400">
              <a:buClrTx/>
              <a:buSzTx/>
              <a:buFontTx/>
              <a:buNone/>
              <a:defRPr b="1">
                <a:solidFill>
                  <a:srgbClr val="94C600"/>
                </a:solidFill>
              </a:defRPr>
            </a:lvl3pPr>
            <a:lvl4pPr marL="0" indent="1371600">
              <a:buClrTx/>
              <a:buSzTx/>
              <a:buFontTx/>
              <a:buNone/>
              <a:defRPr b="1">
                <a:solidFill>
                  <a:srgbClr val="94C600"/>
                </a:solidFill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rgbClr val="94C600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4C600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4C600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4C600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4C600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4C600"/>
                </a:solidFill>
              </a:rP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1143001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4"/>
          <p:cNvGrpSpPr/>
          <p:nvPr/>
        </p:nvGrpSpPr>
        <p:grpSpPr>
          <a:xfrm>
            <a:off x="-644959" y="0"/>
            <a:ext cx="10458654" cy="7117072"/>
            <a:chOff x="0" y="0"/>
            <a:chExt cx="10458653" cy="7117071"/>
          </a:xfrm>
        </p:grpSpPr>
        <p:grpSp>
          <p:nvGrpSpPr>
            <p:cNvPr id="131" name="Group 131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119" name="Group 119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116" name="Shape 116"/>
                <p:cNvSpPr/>
                <p:nvPr/>
              </p:nvSpPr>
              <p:spPr>
                <a:xfrm>
                  <a:off x="914399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7" name="Shape 117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8" name="Shape 118"/>
                <p:cNvSpPr/>
                <p:nvPr/>
              </p:nvSpPr>
              <p:spPr>
                <a:xfrm>
                  <a:off x="2285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23" name="Group 123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120" name="Shape 12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1" name="Shape 121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2" name="Shape 12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27" name="Group 127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124" name="Shape 124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5" name="Shape 125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6" name="Shape 126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28" name="Shape 12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2895599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3124199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32" name="Shape 132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5" name="Shape 155"/>
          <p:cNvSpPr/>
          <p:nvPr/>
        </p:nvSpPr>
        <p:spPr>
          <a:xfrm>
            <a:off x="4561242" y="-21512"/>
            <a:ext cx="3679116" cy="6271842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649096" y="-21511"/>
            <a:ext cx="3505201" cy="62394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905570" y="601882"/>
            <a:ext cx="3562258" cy="5648447"/>
          </a:xfrm>
          <a:prstGeom prst="rect">
            <a:avLst/>
          </a:prstGeom>
          <a:solidFill>
            <a:srgbClr val="FFFFFF"/>
          </a:solidFill>
          <a:ln w="3175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1145894" y="856526"/>
            <a:ext cx="3090441" cy="60014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Five</a:t>
            </a:r>
          </a:p>
        </p:txBody>
      </p:sp>
      <p:sp>
        <p:nvSpPr>
          <p:cNvPr id="160" name="Shape 160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4739833" y="942933"/>
            <a:ext cx="3304573" cy="3177654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4C600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1"/>
          <p:cNvGrpSpPr/>
          <p:nvPr/>
        </p:nvGrpSpPr>
        <p:grpSpPr>
          <a:xfrm>
            <a:off x="-644959" y="0"/>
            <a:ext cx="10458654" cy="7117072"/>
            <a:chOff x="0" y="0"/>
            <a:chExt cx="10458653" cy="7117071"/>
          </a:xfrm>
        </p:grpSpPr>
        <p:grpSp>
          <p:nvGrpSpPr>
            <p:cNvPr id="178" name="Group 178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166" name="Group 166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163" name="Shape 163"/>
                <p:cNvSpPr/>
                <p:nvPr/>
              </p:nvSpPr>
              <p:spPr>
                <a:xfrm>
                  <a:off x="914399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4" name="Shape 164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5" name="Shape 165"/>
                <p:cNvSpPr/>
                <p:nvPr/>
              </p:nvSpPr>
              <p:spPr>
                <a:xfrm>
                  <a:off x="228599" y="0"/>
                  <a:ext cx="7620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0" name="Group 170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167" name="Shape 16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8" name="Shape 168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9" name="Shape 16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4" name="Group 174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171" name="Shape 171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2" name="Shape 172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3" name="Shape 173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75" name="Shape 175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2895599" y="0"/>
                <a:ext cx="4572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3124199" y="0"/>
                <a:ext cx="762001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79" name="Shape 179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2" name="Shape 202"/>
          <p:cNvSpPr/>
          <p:nvPr/>
        </p:nvSpPr>
        <p:spPr>
          <a:xfrm>
            <a:off x="4561242" y="-21512"/>
            <a:ext cx="3679116" cy="6271842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4649096" y="-21511"/>
            <a:ext cx="3505201" cy="62394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905570" y="601882"/>
            <a:ext cx="3562258" cy="5648447"/>
          </a:xfrm>
          <a:prstGeom prst="rect">
            <a:avLst/>
          </a:prstGeom>
          <a:solidFill>
            <a:srgbClr val="FFFFFF"/>
          </a:solidFill>
          <a:ln w="3175">
            <a:solidFill>
              <a:srgbClr val="1F1F17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650888" y="6088284"/>
            <a:ext cx="3505201" cy="81741"/>
          </a:xfrm>
          <a:prstGeom prst="rect">
            <a:avLst/>
          </a:prstGeom>
          <a:solidFill>
            <a:srgbClr val="94C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4734423" y="946404"/>
            <a:ext cx="3300985" cy="3177541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4C600"/>
                </a:solidFill>
              </a:rPr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4734629" y="4133088"/>
            <a:ext cx="3300574" cy="27249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42424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2424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2424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2424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2424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24242"/>
                </a:solidFill>
              </a:rPr>
              <a:t>Body Level Five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2F35F"/>
            </a:gs>
            <a:gs pos="62000">
              <a:srgbClr val="92BC40"/>
            </a:gs>
            <a:gs pos="100000">
              <a:srgbClr val="7FA2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>
            <a:off x="-567355" y="0"/>
            <a:ext cx="10458654" cy="7117072"/>
            <a:chOff x="0" y="0"/>
            <a:chExt cx="10458653" cy="7117071"/>
          </a:xfrm>
        </p:grpSpPr>
        <p:grpSp>
          <p:nvGrpSpPr>
            <p:cNvPr id="17" name="Group 17"/>
            <p:cNvGrpSpPr/>
            <p:nvPr/>
          </p:nvGrpSpPr>
          <p:grpSpPr>
            <a:xfrm>
              <a:off x="644958" y="0"/>
              <a:ext cx="9144001" cy="6858000"/>
              <a:chOff x="0" y="0"/>
              <a:chExt cx="9144000" cy="6858000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-1" y="0"/>
                <a:ext cx="2514601" cy="6858000"/>
                <a:chOff x="0" y="0"/>
                <a:chExt cx="2514600" cy="6858000"/>
              </a:xfrm>
            </p:grpSpPr>
            <p:sp>
              <p:nvSpPr>
                <p:cNvPr id="2" name="Shape 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" name="Shape 3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" name="Shape 4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422909" y="0"/>
                <a:ext cx="2514601" cy="6858000"/>
                <a:chOff x="0" y="0"/>
                <a:chExt cx="2514600" cy="6858000"/>
              </a:xfrm>
            </p:grpSpPr>
            <p:sp>
              <p:nvSpPr>
                <p:cNvPr id="6" name="Shape 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7" name="Shape 7"/>
                <p:cNvSpPr/>
                <p:nvPr/>
              </p:nvSpPr>
              <p:spPr>
                <a:xfrm>
                  <a:off x="-1" y="0"/>
                  <a:ext cx="457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" name="Shape 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6629399" y="0"/>
                <a:ext cx="2514602" cy="6858000"/>
                <a:chOff x="0" y="0"/>
                <a:chExt cx="2514600" cy="6858000"/>
              </a:xfrm>
            </p:grpSpPr>
            <p:sp>
              <p:nvSpPr>
                <p:cNvPr id="10" name="Shape 10"/>
                <p:cNvSpPr/>
                <p:nvPr/>
              </p:nvSpPr>
              <p:spPr>
                <a:xfrm rot="10800000">
                  <a:off x="0" y="0"/>
                  <a:ext cx="1600201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1" name="Shape 11"/>
                <p:cNvSpPr/>
                <p:nvPr/>
              </p:nvSpPr>
              <p:spPr>
                <a:xfrm rot="10800000">
                  <a:off x="2057400" y="0"/>
                  <a:ext cx="4572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" name="Shape 12"/>
                <p:cNvSpPr/>
                <p:nvPr/>
              </p:nvSpPr>
              <p:spPr>
                <a:xfrm rot="10800000">
                  <a:off x="1524000" y="0"/>
                  <a:ext cx="762000" cy="6858000"/>
                </a:xfrm>
                <a:prstGeom prst="rect">
                  <a:avLst/>
                </a:prstGeom>
                <a:solidFill>
                  <a:srgbClr val="FFFFFF">
                    <a:alpha val="1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4" name="Shape 1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rgbClr val="FFFFFF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8" name="Shape 18"/>
            <p:cNvSpPr/>
            <p:nvPr/>
          </p:nvSpPr>
          <p:spPr>
            <a:xfrm>
              <a:off x="633083" y="5035138"/>
              <a:ext cx="9144001" cy="116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20509"/>
                  </a:moveTo>
                  <a:cubicBezTo>
                    <a:pt x="1166" y="21055"/>
                    <a:pt x="2333" y="21600"/>
                    <a:pt x="3955" y="21382"/>
                  </a:cubicBezTo>
                  <a:cubicBezTo>
                    <a:pt x="5578" y="21164"/>
                    <a:pt x="7569" y="20909"/>
                    <a:pt x="9734" y="19200"/>
                  </a:cubicBezTo>
                  <a:cubicBezTo>
                    <a:pt x="11899" y="17491"/>
                    <a:pt x="14966" y="14327"/>
                    <a:pt x="16943" y="11127"/>
                  </a:cubicBezTo>
                  <a:cubicBezTo>
                    <a:pt x="18921" y="7927"/>
                    <a:pt x="20945" y="2836"/>
                    <a:pt x="21600" y="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33083" y="3486882"/>
              <a:ext cx="9144001" cy="87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622" y="17748"/>
                    <a:pt x="1244" y="14364"/>
                    <a:pt x="2469" y="11052"/>
                  </a:cubicBezTo>
                  <a:cubicBezTo>
                    <a:pt x="3694" y="7740"/>
                    <a:pt x="5433" y="2892"/>
                    <a:pt x="7350" y="1260"/>
                  </a:cubicBezTo>
                  <a:cubicBezTo>
                    <a:pt x="9266" y="-372"/>
                    <a:pt x="11595" y="-468"/>
                    <a:pt x="13970" y="1260"/>
                  </a:cubicBezTo>
                  <a:cubicBezTo>
                    <a:pt x="16345" y="2988"/>
                    <a:pt x="20305" y="9900"/>
                    <a:pt x="21600" y="11628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621207" y="5640778"/>
              <a:ext cx="3004458" cy="12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33" y="8947"/>
                    <a:pt x="15866" y="17894"/>
                    <a:pt x="21600" y="21600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633083" y="5284518"/>
              <a:ext cx="9144001" cy="14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0"/>
                  </a:moveTo>
                  <a:cubicBezTo>
                    <a:pt x="676" y="1460"/>
                    <a:pt x="1351" y="2920"/>
                    <a:pt x="2609" y="5031"/>
                  </a:cubicBezTo>
                  <a:cubicBezTo>
                    <a:pt x="3866" y="7142"/>
                    <a:pt x="5746" y="10381"/>
                    <a:pt x="7546" y="12665"/>
                  </a:cubicBezTo>
                  <a:cubicBezTo>
                    <a:pt x="9346" y="14949"/>
                    <a:pt x="11623" y="17320"/>
                    <a:pt x="13409" y="18737"/>
                  </a:cubicBezTo>
                  <a:cubicBezTo>
                    <a:pt x="15195" y="20154"/>
                    <a:pt x="17121" y="20733"/>
                    <a:pt x="18262" y="21166"/>
                  </a:cubicBezTo>
                  <a:cubicBezTo>
                    <a:pt x="19403" y="21600"/>
                    <a:pt x="19697" y="21398"/>
                    <a:pt x="20254" y="21340"/>
                  </a:cubicBezTo>
                  <a:cubicBezTo>
                    <a:pt x="20810" y="21282"/>
                    <a:pt x="21205" y="21051"/>
                    <a:pt x="21600" y="20819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782516" y="5137617"/>
              <a:ext cx="6982692" cy="171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21531"/>
                  </a:moveTo>
                  <a:cubicBezTo>
                    <a:pt x="502" y="19232"/>
                    <a:pt x="1004" y="16933"/>
                    <a:pt x="1690" y="14820"/>
                  </a:cubicBezTo>
                  <a:cubicBezTo>
                    <a:pt x="2376" y="12707"/>
                    <a:pt x="3324" y="10420"/>
                    <a:pt x="4114" y="8854"/>
                  </a:cubicBezTo>
                  <a:cubicBezTo>
                    <a:pt x="4904" y="7288"/>
                    <a:pt x="5388" y="6592"/>
                    <a:pt x="6429" y="5424"/>
                  </a:cubicBezTo>
                  <a:cubicBezTo>
                    <a:pt x="7469" y="4256"/>
                    <a:pt x="9367" y="2615"/>
                    <a:pt x="10359" y="1845"/>
                  </a:cubicBezTo>
                  <a:cubicBezTo>
                    <a:pt x="11351" y="1074"/>
                    <a:pt x="11504" y="1099"/>
                    <a:pt x="12380" y="801"/>
                  </a:cubicBezTo>
                  <a:cubicBezTo>
                    <a:pt x="13255" y="503"/>
                    <a:pt x="14639" y="180"/>
                    <a:pt x="15612" y="55"/>
                  </a:cubicBezTo>
                  <a:cubicBezTo>
                    <a:pt x="16586" y="-69"/>
                    <a:pt x="18220" y="55"/>
                    <a:pt x="18220" y="55"/>
                  </a:cubicBezTo>
                  <a:lnTo>
                    <a:pt x="20094" y="55"/>
                  </a:lnTo>
                  <a:cubicBezTo>
                    <a:pt x="20614" y="105"/>
                    <a:pt x="21092" y="279"/>
                    <a:pt x="21343" y="354"/>
                  </a:cubicBezTo>
                  <a:cubicBezTo>
                    <a:pt x="21594" y="428"/>
                    <a:pt x="21508" y="403"/>
                    <a:pt x="21600" y="503"/>
                  </a:cubicBezTo>
                </a:path>
              </a:pathLst>
            </a:custGeom>
            <a:noFill/>
            <a:ln w="6350" cap="flat">
              <a:solidFill>
                <a:srgbClr val="FFFFFF">
                  <a:alpha val="20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800000">
              <a:off x="3641123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800000">
              <a:off x="4365023" y="41260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800000">
              <a:off x="4374549" y="15924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rot="1800000">
              <a:off x="3622073" y="32560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800000">
              <a:off x="5107972" y="53833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262554" y="4201528"/>
              <a:ext cx="1261500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5"/>
                  </a:moveTo>
                  <a:lnTo>
                    <a:pt x="965" y="0"/>
                  </a:lnTo>
                  <a:lnTo>
                    <a:pt x="14815" y="0"/>
                  </a:lnTo>
                  <a:lnTo>
                    <a:pt x="21600" y="10800"/>
                  </a:lnTo>
                  <a:lnTo>
                    <a:pt x="14815" y="21600"/>
                  </a:lnTo>
                  <a:lnTo>
                    <a:pt x="12749" y="21595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669323" y="540242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697899" y="28497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1421798" y="4126076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2155223" y="54119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2174274" y="28592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1440848" y="1563852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7451125" y="414512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8194075" y="5421479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8194075" y="2868777"/>
              <a:ext cx="1601401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345" y="0"/>
                  </a:lnTo>
                  <a:lnTo>
                    <a:pt x="16255" y="0"/>
                  </a:lnTo>
                  <a:lnTo>
                    <a:pt x="21600" y="10800"/>
                  </a:lnTo>
                  <a:lnTo>
                    <a:pt x="16255" y="21600"/>
                  </a:lnTo>
                  <a:lnTo>
                    <a:pt x="5345" y="21600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700" cap="flat">
              <a:solidFill>
                <a:srgbClr val="FFFFFF">
                  <a:alpha val="8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8951479" y="4055629"/>
              <a:ext cx="1243409" cy="138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6884" y="0"/>
                  </a:lnTo>
                  <a:lnTo>
                    <a:pt x="8235" y="62"/>
                  </a:lnTo>
                  <a:lnTo>
                    <a:pt x="21600" y="20631"/>
                  </a:lnTo>
                  <a:lnTo>
                    <a:pt x="20935" y="21600"/>
                  </a:lnTo>
                  <a:lnTo>
                    <a:pt x="688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8951729" y="1511524"/>
              <a:ext cx="1241872" cy="138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lnTo>
                    <a:pt x="6892" y="9"/>
                  </a:lnTo>
                  <a:lnTo>
                    <a:pt x="8384" y="0"/>
                  </a:lnTo>
                  <a:lnTo>
                    <a:pt x="21600" y="20590"/>
                  </a:lnTo>
                  <a:lnTo>
                    <a:pt x="20961" y="21600"/>
                  </a:lnTo>
                  <a:lnTo>
                    <a:pt x="6892" y="21600"/>
                  </a:lnTo>
                  <a:lnTo>
                    <a:pt x="0" y="1080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solidFill>
                <a:srgbClr val="FFFFFF">
                  <a:alpha val="12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1" name="Shape 41"/>
          <p:cNvSpPr/>
          <p:nvPr/>
        </p:nvSpPr>
        <p:spPr>
          <a:xfrm>
            <a:off x="457200" y="333486"/>
            <a:ext cx="8229600" cy="6185649"/>
          </a:xfrm>
          <a:prstGeom prst="rect">
            <a:avLst/>
          </a:prstGeom>
          <a:solidFill>
            <a:srgbClr val="FFFFFF"/>
          </a:solidFill>
          <a:ln w="635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1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649096" y="-21511"/>
            <a:ext cx="3505201" cy="623940"/>
          </a:xfrm>
          <a:prstGeom prst="rect">
            <a:avLst/>
          </a:prstGeom>
          <a:solidFill>
            <a:srgbClr val="7168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629400" y="172897"/>
            <a:ext cx="1484453" cy="6494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1053295" y="1030147"/>
            <a:ext cx="5423705" cy="5827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4649096" y="189883"/>
            <a:ext cx="1332157" cy="4343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2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defRPr sz="4000">
          <a:solidFill>
            <a:srgbClr val="94C600"/>
          </a:solidFill>
          <a:latin typeface="Century Gothic"/>
          <a:ea typeface="Century Gothic"/>
          <a:cs typeface="Century Gothic"/>
          <a:sym typeface="Century Gothic"/>
        </a:defRPr>
      </a:lvl1pPr>
      <a:lvl2pPr>
        <a:defRPr sz="4000">
          <a:solidFill>
            <a:srgbClr val="94C600"/>
          </a:solidFill>
          <a:latin typeface="Century Gothic"/>
          <a:ea typeface="Century Gothic"/>
          <a:cs typeface="Century Gothic"/>
          <a:sym typeface="Century Gothic"/>
        </a:defRPr>
      </a:lvl2pPr>
      <a:lvl3pPr>
        <a:defRPr sz="4000">
          <a:solidFill>
            <a:srgbClr val="94C600"/>
          </a:solidFill>
          <a:latin typeface="Century Gothic"/>
          <a:ea typeface="Century Gothic"/>
          <a:cs typeface="Century Gothic"/>
          <a:sym typeface="Century Gothic"/>
        </a:defRPr>
      </a:lvl3pPr>
      <a:lvl4pPr>
        <a:defRPr sz="4000">
          <a:solidFill>
            <a:srgbClr val="94C600"/>
          </a:solidFill>
          <a:latin typeface="Century Gothic"/>
          <a:ea typeface="Century Gothic"/>
          <a:cs typeface="Century Gothic"/>
          <a:sym typeface="Century Gothic"/>
        </a:defRPr>
      </a:lvl4pPr>
      <a:lvl5pPr>
        <a:defRPr sz="4000">
          <a:solidFill>
            <a:srgbClr val="94C600"/>
          </a:solidFill>
          <a:latin typeface="Century Gothic"/>
          <a:ea typeface="Century Gothic"/>
          <a:cs typeface="Century Gothic"/>
          <a:sym typeface="Century Gothic"/>
        </a:defRPr>
      </a:lvl5pPr>
      <a:lvl6pPr>
        <a:defRPr sz="4000">
          <a:solidFill>
            <a:srgbClr val="94C600"/>
          </a:solidFill>
          <a:latin typeface="Century Gothic"/>
          <a:ea typeface="Century Gothic"/>
          <a:cs typeface="Century Gothic"/>
          <a:sym typeface="Century Gothic"/>
        </a:defRPr>
      </a:lvl6pPr>
      <a:lvl7pPr>
        <a:defRPr sz="4000">
          <a:solidFill>
            <a:srgbClr val="94C600"/>
          </a:solidFill>
          <a:latin typeface="Century Gothic"/>
          <a:ea typeface="Century Gothic"/>
          <a:cs typeface="Century Gothic"/>
          <a:sym typeface="Century Gothic"/>
        </a:defRPr>
      </a:lvl7pPr>
      <a:lvl8pPr>
        <a:defRPr sz="4000">
          <a:solidFill>
            <a:srgbClr val="94C600"/>
          </a:solidFill>
          <a:latin typeface="Century Gothic"/>
          <a:ea typeface="Century Gothic"/>
          <a:cs typeface="Century Gothic"/>
          <a:sym typeface="Century Gothic"/>
        </a:defRPr>
      </a:lvl8pPr>
      <a:lvl9pPr>
        <a:defRPr sz="4000">
          <a:solidFill>
            <a:srgbClr val="94C600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274320">
        <a:spcBef>
          <a:spcPts val="500"/>
        </a:spcBef>
        <a:buClr>
          <a:srgbClr val="94C600"/>
        </a:buClr>
        <a:buSzPct val="76000"/>
        <a:buFont typeface="Wingdings 2"/>
        <a:buChar char=""/>
        <a:defRPr sz="2400">
          <a:solidFill>
            <a:srgbClr val="3E3D2D"/>
          </a:solidFill>
          <a:latin typeface="Century Gothic"/>
          <a:ea typeface="Century Gothic"/>
          <a:cs typeface="Century Gothic"/>
          <a:sym typeface="Century Gothic"/>
        </a:defRPr>
      </a:lvl1pPr>
      <a:lvl2pPr marL="665018" indent="-299258">
        <a:spcBef>
          <a:spcPts val="500"/>
        </a:spcBef>
        <a:buClr>
          <a:srgbClr val="94C600"/>
        </a:buClr>
        <a:buSzPct val="76000"/>
        <a:buFont typeface="Wingdings 2"/>
        <a:buChar char=""/>
        <a:defRPr sz="2400">
          <a:solidFill>
            <a:srgbClr val="3E3D2D"/>
          </a:solidFill>
          <a:latin typeface="Century Gothic"/>
          <a:ea typeface="Century Gothic"/>
          <a:cs typeface="Century Gothic"/>
          <a:sym typeface="Century Gothic"/>
        </a:defRPr>
      </a:lvl2pPr>
      <a:lvl3pPr marL="960119" indent="-274319">
        <a:spcBef>
          <a:spcPts val="500"/>
        </a:spcBef>
        <a:buClr>
          <a:srgbClr val="94C600"/>
        </a:buClr>
        <a:buSzPct val="76000"/>
        <a:buFont typeface="Wingdings 2"/>
        <a:buChar char=""/>
        <a:defRPr sz="2400">
          <a:solidFill>
            <a:srgbClr val="3E3D2D"/>
          </a:solidFill>
          <a:latin typeface="Century Gothic"/>
          <a:ea typeface="Century Gothic"/>
          <a:cs typeface="Century Gothic"/>
          <a:sym typeface="Century Gothic"/>
        </a:defRPr>
      </a:lvl3pPr>
      <a:lvl4pPr marL="1200911" indent="-304800">
        <a:spcBef>
          <a:spcPts val="500"/>
        </a:spcBef>
        <a:buClr>
          <a:srgbClr val="94C600"/>
        </a:buClr>
        <a:buSzPct val="76000"/>
        <a:buFont typeface="Wingdings 2"/>
        <a:buChar char=""/>
        <a:defRPr sz="2400">
          <a:solidFill>
            <a:srgbClr val="3E3D2D"/>
          </a:solidFill>
          <a:latin typeface="Century Gothic"/>
          <a:ea typeface="Century Gothic"/>
          <a:cs typeface="Century Gothic"/>
          <a:sym typeface="Century Gothic"/>
        </a:defRPr>
      </a:lvl4pPr>
      <a:lvl5pPr marL="1440180" indent="-342900">
        <a:spcBef>
          <a:spcPts val="500"/>
        </a:spcBef>
        <a:buClr>
          <a:srgbClr val="94C600"/>
        </a:buClr>
        <a:buSzPct val="76000"/>
        <a:buFont typeface="Wingdings 2"/>
        <a:buChar char=""/>
        <a:defRPr sz="2400">
          <a:solidFill>
            <a:srgbClr val="3E3D2D"/>
          </a:solidFill>
          <a:latin typeface="Century Gothic"/>
          <a:ea typeface="Century Gothic"/>
          <a:cs typeface="Century Gothic"/>
          <a:sym typeface="Century Gothic"/>
        </a:defRPr>
      </a:lvl5pPr>
      <a:lvl6pPr marL="1681189" indent="-391885">
        <a:spcBef>
          <a:spcPts val="500"/>
        </a:spcBef>
        <a:buClr>
          <a:srgbClr val="94C600"/>
        </a:buClr>
        <a:buSzPct val="76000"/>
        <a:buFont typeface="Wingdings 2"/>
        <a:buChar char=""/>
        <a:defRPr sz="2400">
          <a:solidFill>
            <a:srgbClr val="3E3D2D"/>
          </a:solidFill>
          <a:latin typeface="Century Gothic"/>
          <a:ea typeface="Century Gothic"/>
          <a:cs typeface="Century Gothic"/>
          <a:sym typeface="Century Gothic"/>
        </a:defRPr>
      </a:lvl6pPr>
      <a:lvl7pPr marL="1882357" indent="-391885">
        <a:spcBef>
          <a:spcPts val="500"/>
        </a:spcBef>
        <a:buClr>
          <a:srgbClr val="94C600"/>
        </a:buClr>
        <a:buSzPct val="76000"/>
        <a:buFont typeface="Wingdings 2"/>
        <a:buChar char=""/>
        <a:defRPr sz="2400">
          <a:solidFill>
            <a:srgbClr val="3E3D2D"/>
          </a:solidFill>
          <a:latin typeface="Century Gothic"/>
          <a:ea typeface="Century Gothic"/>
          <a:cs typeface="Century Gothic"/>
          <a:sym typeface="Century Gothic"/>
        </a:defRPr>
      </a:lvl7pPr>
      <a:lvl8pPr marL="2083525" indent="-391885">
        <a:spcBef>
          <a:spcPts val="500"/>
        </a:spcBef>
        <a:buClr>
          <a:srgbClr val="94C600"/>
        </a:buClr>
        <a:buSzPct val="76000"/>
        <a:buFont typeface="Wingdings 2"/>
        <a:buChar char=""/>
        <a:defRPr sz="2400">
          <a:solidFill>
            <a:srgbClr val="3E3D2D"/>
          </a:solidFill>
          <a:latin typeface="Century Gothic"/>
          <a:ea typeface="Century Gothic"/>
          <a:cs typeface="Century Gothic"/>
          <a:sym typeface="Century Gothic"/>
        </a:defRPr>
      </a:lvl8pPr>
      <a:lvl9pPr marL="2284693" indent="-391885">
        <a:spcBef>
          <a:spcPts val="500"/>
        </a:spcBef>
        <a:buClr>
          <a:srgbClr val="94C600"/>
        </a:buClr>
        <a:buSzPct val="76000"/>
        <a:buFont typeface="Wingdings 2"/>
        <a:buChar char=""/>
        <a:defRPr sz="2400">
          <a:solidFill>
            <a:srgbClr val="3E3D2D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>
        <a:defRPr sz="2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>
        <a:defRPr sz="2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>
        <a:defRPr sz="2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>
        <a:defRPr sz="2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>
        <a:defRPr sz="2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>
        <a:defRPr sz="2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>
        <a:defRPr sz="2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>
        <a:defRPr sz="2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>
        <a:defRPr sz="2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oh/healthcare/veterinary-technologists-and-technicians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erinary.texas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vsb.org/VTN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8WiZWRidxj4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762000" y="1643061"/>
            <a:ext cx="3962400" cy="25146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B362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4B3622"/>
                </a:solidFill>
              </a:rPr>
              <a:t>Introduction to Veterinary Technology</a:t>
            </a:r>
          </a:p>
        </p:txBody>
      </p:sp>
      <p:sp>
        <p:nvSpPr>
          <p:cNvPr id="221" name="Shape 221"/>
          <p:cNvSpPr/>
          <p:nvPr/>
        </p:nvSpPr>
        <p:spPr>
          <a:xfrm>
            <a:off x="762000" y="4419600"/>
            <a:ext cx="2971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pPr lvl="0">
              <a:defRPr sz="1800" b="0"/>
            </a:pPr>
            <a:r>
              <a:rPr sz="2400" b="1"/>
              <a:t>CTVT, pp. 1-17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96596" y="6205508"/>
            <a:ext cx="643667" cy="4470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300"/>
              <a:t>1</a:t>
            </a:fld>
            <a:endParaRPr sz="23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8037596" y="5886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10</a:t>
            </a:fld>
            <a:endParaRPr sz="2200"/>
          </a:p>
        </p:txBody>
      </p:sp>
      <p:pic>
        <p:nvPicPr>
          <p:cNvPr id="26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567" y="1295078"/>
            <a:ext cx="7824866" cy="3541954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615466" y="5529682"/>
            <a:ext cx="791306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/>
              <a:t>Source: Bureau of Labor Standards (2012)</a:t>
            </a:r>
          </a:p>
          <a:p>
            <a:pPr lvl="0"/>
            <a:r>
              <a:rPr sz="1600" u="sng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hlinkClick r:id="rId3"/>
              </a:rPr>
              <a:t>http://www.bls.gov/ooh/healthcare/veterinary-technologists-and-technicians.htm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625" y="1976954"/>
            <a:ext cx="7639051" cy="3343276"/>
          </a:xfrm>
          <a:prstGeom prst="rect">
            <a:avLst/>
          </a:prstGeom>
          <a:ln>
            <a:solidFill/>
          </a:ln>
        </p:spPr>
      </p:pic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698350" y="259395"/>
            <a:ext cx="7467601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Pet Ownership</a:t>
            </a:r>
          </a:p>
        </p:txBody>
      </p:sp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xfrm>
            <a:off x="6971096" y="5468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11</a:t>
            </a:fld>
            <a:endParaRPr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xfrm>
            <a:off x="832087" y="838200"/>
            <a:ext cx="7024745" cy="1143000"/>
          </a:xfrm>
          <a:prstGeom prst="rect">
            <a:avLst/>
          </a:prstGeom>
        </p:spPr>
        <p:txBody>
          <a:bodyPr/>
          <a:lstStyle>
            <a:lvl1pPr defTabSz="859536">
              <a:defRPr sz="33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94C600"/>
                </a:solidFill>
              </a:rPr>
              <a:t>Veterinary Technology Education</a:t>
            </a:r>
          </a:p>
        </p:txBody>
      </p:sp>
      <p:sp>
        <p:nvSpPr>
          <p:cNvPr id="276" name="Shape 276"/>
          <p:cNvSpPr>
            <a:spLocks noGrp="1"/>
          </p:cNvSpPr>
          <p:nvPr>
            <p:ph type="body" idx="1"/>
          </p:nvPr>
        </p:nvSpPr>
        <p:spPr>
          <a:xfrm>
            <a:off x="731728" y="2216972"/>
            <a:ext cx="7452643" cy="3965748"/>
          </a:xfrm>
          <a:prstGeom prst="rect">
            <a:avLst/>
          </a:prstGeom>
        </p:spPr>
        <p:txBody>
          <a:bodyPr/>
          <a:lstStyle/>
          <a:p>
            <a:pPr marL="332613" lvl="0" indent="-266090" defTabSz="886968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328" dirty="0">
                <a:solidFill>
                  <a:srgbClr val="3E3D2D"/>
                </a:solidFill>
              </a:rPr>
              <a:t>2, 3, and 4-year programs</a:t>
            </a:r>
          </a:p>
          <a:p>
            <a:pPr marL="332613" lvl="0" indent="-266090" defTabSz="886968">
              <a:lnSpc>
                <a:spcPct val="9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328" dirty="0">
                <a:solidFill>
                  <a:srgbClr val="3E3D2D"/>
                </a:solidFill>
              </a:rPr>
              <a:t>Accreditation by Committee on Veterinary Technician Education and Activities (</a:t>
            </a:r>
            <a:r>
              <a:rPr sz="2328" b="1" dirty="0">
                <a:solidFill>
                  <a:srgbClr val="3E3D2D"/>
                </a:solidFill>
              </a:rPr>
              <a:t>CVTEA</a:t>
            </a:r>
            <a:r>
              <a:rPr sz="2328" dirty="0">
                <a:solidFill>
                  <a:srgbClr val="3E3D2D"/>
                </a:solidFill>
              </a:rPr>
              <a:t>)</a:t>
            </a:r>
          </a:p>
          <a:p>
            <a:pPr marL="620877" lvl="1" indent="-266090" defTabSz="886968">
              <a:lnSpc>
                <a:spcPct val="9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134" dirty="0">
                <a:solidFill>
                  <a:srgbClr val="3E3D2D"/>
                </a:solidFill>
              </a:rPr>
              <a:t>Must meet 11 criteria for curriculum, faculty, facility, and admissions</a:t>
            </a:r>
          </a:p>
          <a:p>
            <a:pPr marL="620877" lvl="1" indent="-266090" defTabSz="886968">
              <a:lnSpc>
                <a:spcPct val="9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134" dirty="0">
                <a:solidFill>
                  <a:srgbClr val="3E3D2D"/>
                </a:solidFill>
              </a:rPr>
              <a:t>Includes essential &amp; recommended tasks</a:t>
            </a:r>
          </a:p>
          <a:p>
            <a:pPr marL="620877" lvl="1" indent="-266090" defTabSz="886968">
              <a:defRPr sz="1800">
                <a:solidFill>
                  <a:srgbClr val="000000"/>
                </a:solidFill>
              </a:defRPr>
            </a:pPr>
            <a:r>
              <a:rPr sz="2134" dirty="0">
                <a:solidFill>
                  <a:srgbClr val="3E3D2D"/>
                </a:solidFill>
              </a:rPr>
              <a:t>2014 - 221 accredited programs</a:t>
            </a:r>
          </a:p>
          <a:p>
            <a:pPr marL="332613" lvl="0" indent="-266090" defTabSz="886968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328" dirty="0">
                <a:solidFill>
                  <a:srgbClr val="3E3D2D"/>
                </a:solidFill>
              </a:rPr>
              <a:t>Distance Learning</a:t>
            </a:r>
          </a:p>
          <a:p>
            <a:pPr marL="620877" lvl="1" indent="-266090" defTabSz="886968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328" dirty="0">
                <a:solidFill>
                  <a:srgbClr val="3E3D2D"/>
                </a:solidFill>
              </a:rPr>
              <a:t>2014 - 9 online programs</a:t>
            </a:r>
          </a:p>
          <a:p>
            <a:pPr marL="332613" lvl="0" indent="-266090" defTabSz="886968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328" dirty="0">
                <a:solidFill>
                  <a:srgbClr val="3E3D2D"/>
                </a:solidFill>
              </a:rPr>
              <a:t>CE - 10 hours/year in Texas (can include </a:t>
            </a:r>
            <a:r>
              <a:rPr sz="2328">
                <a:solidFill>
                  <a:srgbClr val="3E3D2D"/>
                </a:solidFill>
              </a:rPr>
              <a:t>5 </a:t>
            </a:r>
            <a:r>
              <a:rPr sz="2328" smtClean="0">
                <a:solidFill>
                  <a:srgbClr val="3E3D2D"/>
                </a:solidFill>
              </a:rPr>
              <a:t>online)</a:t>
            </a:r>
            <a:r>
              <a:rPr lang="en-US" sz="2328" smtClean="0">
                <a:solidFill>
                  <a:srgbClr val="3E3D2D"/>
                </a:solidFill>
              </a:rPr>
              <a:t> </a:t>
            </a:r>
            <a:r>
              <a:rPr lang="en-US" sz="2328" smtClean="0">
                <a:solidFill>
                  <a:srgbClr val="3E3D2D"/>
                </a:solidFill>
                <a:hlinkClick r:id="rId3"/>
              </a:rPr>
              <a:t>http://www.veterinary.texas.gov/</a:t>
            </a:r>
            <a:endParaRPr lang="en-US" sz="2328" dirty="0" smtClean="0">
              <a:solidFill>
                <a:srgbClr val="3E3D2D"/>
              </a:solidFill>
            </a:endParaRPr>
          </a:p>
        </p:txBody>
      </p:sp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xfrm>
            <a:off x="8091596" y="5954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12</a:t>
            </a:fld>
            <a:endParaRPr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838199" y="304800"/>
            <a:ext cx="7490912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4C600"/>
                </a:solidFill>
              </a:rPr>
              <a:t>Veterinary Technician National Exam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1013011" y="1752600"/>
            <a:ext cx="7140390" cy="408002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Requirements:</a:t>
            </a:r>
          </a:p>
          <a:p>
            <a:pPr marL="640080" lvl="1" indent="-274320">
              <a:lnSpc>
                <a:spcPct val="9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Graduate of accredited veterinary technician program</a:t>
            </a:r>
          </a:p>
          <a:p>
            <a:pPr marL="640080" lvl="1" indent="-27432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Within 6 months of graduation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Governed by American Association of Veterinary State Boards (</a:t>
            </a:r>
            <a:r>
              <a:rPr sz="2400" b="1" dirty="0">
                <a:solidFill>
                  <a:srgbClr val="3E3D2D"/>
                </a:solidFill>
              </a:rPr>
              <a:t>AAVSB</a:t>
            </a:r>
            <a:r>
              <a:rPr sz="2400" dirty="0">
                <a:solidFill>
                  <a:srgbClr val="3E3D2D"/>
                </a:solidFill>
              </a:rPr>
              <a:t>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Exam is computer-based and 150 questions</a:t>
            </a:r>
          </a:p>
          <a:p>
            <a:pPr marL="640080" lvl="1" indent="-27432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Candidates get 3 hours to complete</a:t>
            </a:r>
          </a:p>
          <a:p>
            <a:pPr marL="640080" lvl="1" indent="-27432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Score is immediately known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For more information: </a:t>
            </a:r>
            <a:r>
              <a:rPr sz="2400" u="sng" dirty="0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hlinkClick r:id="rId3"/>
              </a:rPr>
              <a:t>https://www.aavsb.org/VTNE</a:t>
            </a:r>
            <a:r>
              <a:rPr sz="2400" u="sng" dirty="0" smtClean="0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hlinkClick r:id="rId3"/>
              </a:rPr>
              <a:t>/</a:t>
            </a:r>
            <a:endParaRPr lang="en-US" u="sng" dirty="0">
              <a:solidFill>
                <a:srgbClr val="E68200"/>
              </a:solidFill>
              <a:uFill>
                <a:solidFill>
                  <a:srgbClr val="E68200"/>
                </a:solidFill>
              </a:uFill>
              <a:hlinkClick r:id="rId3"/>
            </a:endParaRP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8078096" y="5967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13</a:t>
            </a:fld>
            <a:endParaRPr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800322" y="533400"/>
            <a:ext cx="7024746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VTNE Exam Blueprint</a:t>
            </a:r>
          </a:p>
        </p:txBody>
      </p:sp>
      <p:pic>
        <p:nvPicPr>
          <p:cNvPr id="288" name="image11.jpeg" descr="Description: https://www.aavsb.org/Meek/GetFile/2380e82a-826a-4ed0-902e-d77b5f1aa2f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722" y="1828800"/>
            <a:ext cx="6843211" cy="4535981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xfrm>
            <a:off x="8118595" y="5913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14</a:t>
            </a:fld>
            <a:endParaRPr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738850" y="213300"/>
            <a:ext cx="7467601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Veterinary Technician Specialties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xfrm>
            <a:off x="533400" y="1719900"/>
            <a:ext cx="7467600" cy="434340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Internal Medicine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Behavior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Clinical Pathology, Laboratory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Dentistry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Emergency/Critical Care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Nutrition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Surgery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Anesthesia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General Practice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Zoo medicine</a:t>
            </a:r>
          </a:p>
        </p:txBody>
      </p:sp>
      <p:pic>
        <p:nvPicPr>
          <p:cNvPr id="300" name="image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5135943" y="2464660"/>
            <a:ext cx="3909321" cy="2598810"/>
          </a:xfrm>
          <a:prstGeom prst="rect">
            <a:avLst/>
          </a:prstGeom>
          <a:ln>
            <a:solidFill/>
          </a:ln>
        </p:spPr>
      </p:pic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xfrm>
            <a:off x="8132095" y="5981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15</a:t>
            </a:fld>
            <a:endParaRPr sz="220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1043492" y="685800"/>
            <a:ext cx="702474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Specialty Requirements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1043491" y="2133600"/>
            <a:ext cx="6777319" cy="384854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Veterinary Technology Degree</a:t>
            </a: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Experience in the field post-school</a:t>
            </a: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Membership in professional organizations</a:t>
            </a: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CE’s</a:t>
            </a: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Letters of Recommendation</a:t>
            </a: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Case Log</a:t>
            </a: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Case write-ups</a:t>
            </a: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Pass </a:t>
            </a:r>
            <a:r>
              <a:rPr sz="2400" smtClean="0">
                <a:solidFill>
                  <a:srgbClr val="3E3D2D"/>
                </a:solidFill>
              </a:rPr>
              <a:t>test</a:t>
            </a:r>
            <a:endParaRPr sz="2400" dirty="0">
              <a:solidFill>
                <a:srgbClr val="3E3D2D"/>
              </a:solidFill>
            </a:endParaRPr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xfrm>
            <a:off x="8037596" y="5927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16</a:t>
            </a:fld>
            <a:endParaRPr sz="220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551363" y="-129049"/>
            <a:ext cx="8041274" cy="142136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94C600"/>
                </a:solidFill>
              </a:rPr>
              <a:t>Video: A Day in the Life of a Vet Tech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1079317" y="5489051"/>
            <a:ext cx="6985366" cy="785108"/>
          </a:xfrm>
          <a:prstGeom prst="rect">
            <a:avLst/>
          </a:prstGeom>
        </p:spPr>
        <p:txBody>
          <a:bodyPr/>
          <a:lstStyle>
            <a:lvl1pPr>
              <a:defRPr sz="2200" u="sng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hlinkClick r:id="rId2"/>
              </a:defRPr>
            </a:lvl1pPr>
          </a:lstStyle>
          <a:p>
            <a:pPr lvl="0">
              <a:defRPr sz="1800" b="0" u="none">
                <a:solidFill>
                  <a:srgbClr val="000000"/>
                </a:solidFill>
                <a:uFillTx/>
              </a:defRPr>
            </a:pPr>
            <a:r>
              <a:rPr sz="2200" b="1" u="sng">
                <a:solidFill>
                  <a:srgbClr val="E68200"/>
                </a:solidFill>
                <a:uFill>
                  <a:solidFill>
                    <a:srgbClr val="E68200"/>
                  </a:solidFill>
                </a:uFill>
                <a:hlinkClick r:id="rId2"/>
              </a:rPr>
              <a:t>https://www.youtube.com/watch?v=8WiZWRidxj4</a:t>
            </a:r>
          </a:p>
        </p:txBody>
      </p:sp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17</a:t>
            </a:fld>
            <a:endParaRPr sz="2200"/>
          </a:p>
        </p:txBody>
      </p:sp>
      <p:pic>
        <p:nvPicPr>
          <p:cNvPr id="31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8306" y="1697101"/>
            <a:ext cx="6478938" cy="4005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708453" y="304800"/>
            <a:ext cx="7567112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4C600"/>
                </a:solidFill>
              </a:rPr>
              <a:t>Veterinary Technician Responsibilities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1019939" y="1828800"/>
            <a:ext cx="7239001" cy="4267200"/>
          </a:xfrm>
          <a:prstGeom prst="rect">
            <a:avLst/>
          </a:prstGeom>
        </p:spPr>
        <p:txBody>
          <a:bodyPr/>
          <a:lstStyle/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Reception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Exam rooms &amp; outpatient visits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Laboratory &amp; pharmacy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Radiology &amp; special imaging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Treatment rooms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Wards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Hospital management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xfrm>
            <a:off x="8010596" y="5846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18</a:t>
            </a:fld>
            <a:endParaRPr sz="220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685799" y="195835"/>
            <a:ext cx="7024746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Reception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xfrm>
            <a:off x="685799" y="1676400"/>
            <a:ext cx="5486401" cy="350897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An essential function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Cross-training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Computer systems &amp; practice management software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Client relations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Initial triage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High stress &amp; attrition</a:t>
            </a:r>
          </a:p>
        </p:txBody>
      </p:sp>
      <p:pic>
        <p:nvPicPr>
          <p:cNvPr id="320" name="image1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3545501"/>
            <a:ext cx="3429000" cy="2661202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xfrm>
            <a:off x="585596" y="5940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19</a:t>
            </a:fld>
            <a:endParaRPr sz="2200"/>
          </a:p>
        </p:txBody>
      </p:sp>
      <p:sp>
        <p:nvSpPr>
          <p:cNvPr id="322" name="Shape 322"/>
          <p:cNvSpPr/>
          <p:nvPr/>
        </p:nvSpPr>
        <p:spPr>
          <a:xfrm>
            <a:off x="56769" y="6441611"/>
            <a:ext cx="9233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FF26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2700" b="1" dirty="0">
              <a:solidFill>
                <a:srgbClr val="FF26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024746" cy="572537"/>
          </a:xfrm>
          <a:prstGeom prst="rect">
            <a:avLst/>
          </a:prstGeom>
        </p:spPr>
        <p:txBody>
          <a:bodyPr/>
          <a:lstStyle>
            <a:lvl1pPr defTabSz="768095">
              <a:defRPr sz="302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94C600"/>
                </a:solidFill>
              </a:rPr>
              <a:t>Learning Objectives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7391400" cy="392762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Understand the history of Veterinary Technology as a profession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Know the different types of veterinary practices that employ technicians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Describe educational &amp; credentialing requirements for entry into veterinary technology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Explain the structure, format, and scheduling of the VTNE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Describe areas of responsibility for veterinary technicians in clinical practice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8159095" y="5912439"/>
            <a:ext cx="1332157" cy="4470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300"/>
            </a:lvl1pPr>
          </a:lstStyle>
          <a:p>
            <a:pPr lvl="0">
              <a:defRPr sz="1800"/>
            </a:pPr>
            <a:fld id="{86CB4B4D-7CA3-9044-876B-883B54F8677D}" type="slidenum">
              <a:rPr sz="2300"/>
              <a:t>2</a:t>
            </a:fld>
            <a:endParaRPr sz="230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1017167" y="533400"/>
            <a:ext cx="7024746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Exam Rooms/Outpatient Care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idx="1"/>
          </p:nvPr>
        </p:nvSpPr>
        <p:spPr>
          <a:xfrm>
            <a:off x="1036563" y="1981200"/>
            <a:ext cx="6777319" cy="4191000"/>
          </a:xfrm>
          <a:prstGeom prst="rect">
            <a:avLst/>
          </a:prstGeom>
        </p:spPr>
        <p:txBody>
          <a:bodyPr/>
          <a:lstStyle/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Staying organized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Managing doctor’s attention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Careful of soundproofing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Histories and initial assessment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Specimen collection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Vaccinations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Client education &amp; communication</a:t>
            </a:r>
          </a:p>
          <a:p>
            <a:pPr marL="388620" lvl="0" indent="-3200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Documentation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xfrm>
            <a:off x="8105095" y="5954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20</a:t>
            </a:fld>
            <a:endParaRPr sz="2200"/>
          </a:p>
        </p:txBody>
      </p:sp>
      <p:sp>
        <p:nvSpPr>
          <p:cNvPr id="329" name="Shape 329"/>
          <p:cNvSpPr/>
          <p:nvPr/>
        </p:nvSpPr>
        <p:spPr>
          <a:xfrm>
            <a:off x="80458" y="6335010"/>
            <a:ext cx="9233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b="1">
                <a:solidFill>
                  <a:srgbClr val="FF26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3000" b="1" dirty="0">
              <a:solidFill>
                <a:srgbClr val="FF2600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672350" y="460853"/>
            <a:ext cx="7024746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Laboratory/Pharmacy</a:t>
            </a:r>
          </a:p>
        </p:txBody>
      </p:sp>
      <p:sp>
        <p:nvSpPr>
          <p:cNvPr id="334" name="Shape 334"/>
          <p:cNvSpPr>
            <a:spLocks noGrp="1"/>
          </p:cNvSpPr>
          <p:nvPr>
            <p:ph type="body" idx="1"/>
          </p:nvPr>
        </p:nvSpPr>
        <p:spPr>
          <a:xfrm>
            <a:off x="648797" y="1730432"/>
            <a:ext cx="3923203" cy="4343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In-house labs</a:t>
            </a:r>
          </a:p>
          <a:p>
            <a:pPr marL="640080" lvl="1" indent="-27432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Testing</a:t>
            </a:r>
          </a:p>
          <a:p>
            <a:pPr marL="640080" lvl="1" indent="-27432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Machine calibration &amp; trouble-shooting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Outside lab coordination</a:t>
            </a:r>
          </a:p>
          <a:p>
            <a:pPr marL="640080" lvl="1" indent="-27432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Sample submission</a:t>
            </a:r>
          </a:p>
          <a:p>
            <a:pPr marL="640080" lvl="1" indent="-27432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Client communication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Filling scrips accurately</a:t>
            </a:r>
          </a:p>
        </p:txBody>
      </p:sp>
      <p:sp>
        <p:nvSpPr>
          <p:cNvPr id="336" name="Shape 336"/>
          <p:cNvSpPr>
            <a:spLocks noGrp="1"/>
          </p:cNvSpPr>
          <p:nvPr>
            <p:ph type="sldNum" sz="quarter" idx="2"/>
          </p:nvPr>
        </p:nvSpPr>
        <p:spPr>
          <a:xfrm>
            <a:off x="572096" y="5981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21</a:t>
            </a:fld>
            <a:endParaRPr sz="220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919777" y="533400"/>
            <a:ext cx="7024746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Radiology &amp; Special Imaging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745111" y="1905000"/>
            <a:ext cx="4512689" cy="4038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Digital vs film-based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Patient positioning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Exposure factors &amp; trouble-shooting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Film developing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Special imaging:</a:t>
            </a:r>
          </a:p>
          <a:p>
            <a:pPr marL="640080" lvl="1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Computed tomography (CT)</a:t>
            </a:r>
          </a:p>
          <a:p>
            <a:pPr marL="640080" lvl="1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Magnetic Resonance Imaging (MRI)</a:t>
            </a:r>
          </a:p>
          <a:p>
            <a:pPr marL="640080" lvl="1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Ultrasound</a:t>
            </a:r>
          </a:p>
          <a:p>
            <a:pPr marL="640080" lvl="1" indent="-27432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Endoscopy</a:t>
            </a:r>
          </a:p>
        </p:txBody>
      </p:sp>
      <p:pic>
        <p:nvPicPr>
          <p:cNvPr id="340" name="image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3920144"/>
            <a:ext cx="3206634" cy="213775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>
            <a:spLocks noGrp="1"/>
          </p:cNvSpPr>
          <p:nvPr>
            <p:ph type="sldNum" sz="quarter" idx="2"/>
          </p:nvPr>
        </p:nvSpPr>
        <p:spPr>
          <a:xfrm>
            <a:off x="558596" y="6021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22</a:t>
            </a:fld>
            <a:endParaRPr sz="220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/>
          </p:cNvSpPr>
          <p:nvPr>
            <p:ph type="title"/>
          </p:nvPr>
        </p:nvSpPr>
        <p:spPr>
          <a:xfrm>
            <a:off x="919777" y="533400"/>
            <a:ext cx="7024746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Treatment Area</a:t>
            </a:r>
          </a:p>
        </p:txBody>
      </p:sp>
      <p:sp>
        <p:nvSpPr>
          <p:cNvPr id="344" name="Shape 344"/>
          <p:cNvSpPr>
            <a:spLocks noGrp="1"/>
          </p:cNvSpPr>
          <p:nvPr>
            <p:ph type="body" idx="1"/>
          </p:nvPr>
        </p:nvSpPr>
        <p:spPr>
          <a:xfrm>
            <a:off x="526183" y="1994699"/>
            <a:ext cx="4217325" cy="4357486"/>
          </a:xfrm>
          <a:prstGeom prst="rect">
            <a:avLst/>
          </a:prstGeom>
        </p:spPr>
        <p:txBody>
          <a:bodyPr/>
          <a:lstStyle/>
          <a:p>
            <a:pPr marL="315468" lvl="0" indent="-252374" defTabSz="841247">
              <a:defRPr sz="1800">
                <a:solidFill>
                  <a:srgbClr val="000000"/>
                </a:solidFill>
              </a:defRPr>
            </a:pPr>
            <a:r>
              <a:rPr sz="2208">
                <a:solidFill>
                  <a:srgbClr val="3E3D2D"/>
                </a:solidFill>
              </a:rPr>
              <a:t>Usually central with a bank of cages</a:t>
            </a:r>
          </a:p>
          <a:p>
            <a:pPr marL="315468" lvl="0" indent="-252374" defTabSz="841247">
              <a:defRPr sz="1800">
                <a:solidFill>
                  <a:srgbClr val="000000"/>
                </a:solidFill>
              </a:defRPr>
            </a:pPr>
            <a:r>
              <a:rPr sz="2208">
                <a:solidFill>
                  <a:srgbClr val="3E3D2D"/>
                </a:solidFill>
              </a:rPr>
              <a:t>The “heart” of the hospital</a:t>
            </a:r>
          </a:p>
          <a:p>
            <a:pPr marL="315468" lvl="0" indent="-252374" defTabSz="841247">
              <a:defRPr sz="1800">
                <a:solidFill>
                  <a:srgbClr val="000000"/>
                </a:solidFill>
              </a:defRPr>
            </a:pPr>
            <a:r>
              <a:rPr sz="2208">
                <a:solidFill>
                  <a:srgbClr val="3E3D2D"/>
                </a:solidFill>
              </a:rPr>
              <a:t>Dentals &amp; minor procedures</a:t>
            </a:r>
          </a:p>
          <a:p>
            <a:pPr marL="315468" lvl="0" indent="-252374" defTabSz="841247">
              <a:defRPr sz="1800">
                <a:solidFill>
                  <a:srgbClr val="000000"/>
                </a:solidFill>
              </a:defRPr>
            </a:pPr>
            <a:r>
              <a:rPr sz="2208">
                <a:solidFill>
                  <a:srgbClr val="3E3D2D"/>
                </a:solidFill>
              </a:rPr>
              <a:t>Medication administration</a:t>
            </a:r>
          </a:p>
          <a:p>
            <a:pPr marL="315468" lvl="0" indent="-252374" defTabSz="841247">
              <a:defRPr sz="1800">
                <a:solidFill>
                  <a:srgbClr val="000000"/>
                </a:solidFill>
              </a:defRPr>
            </a:pPr>
            <a:r>
              <a:rPr sz="2208">
                <a:solidFill>
                  <a:srgbClr val="3E3D2D"/>
                </a:solidFill>
              </a:rPr>
              <a:t>IV catheter placement &amp; fluids</a:t>
            </a:r>
          </a:p>
          <a:p>
            <a:pPr marL="315468" lvl="0" indent="-252374" defTabSz="841247">
              <a:defRPr sz="1800">
                <a:solidFill>
                  <a:srgbClr val="000000"/>
                </a:solidFill>
              </a:defRPr>
            </a:pPr>
            <a:r>
              <a:rPr sz="2208">
                <a:solidFill>
                  <a:srgbClr val="3E3D2D"/>
                </a:solidFill>
              </a:rPr>
              <a:t>Blood draws &amp; sampling</a:t>
            </a:r>
          </a:p>
          <a:p>
            <a:pPr marL="315468" lvl="0" indent="-252374" defTabSz="841247">
              <a:defRPr sz="1800">
                <a:solidFill>
                  <a:srgbClr val="000000"/>
                </a:solidFill>
              </a:defRPr>
            </a:pPr>
            <a:r>
              <a:rPr sz="2208">
                <a:solidFill>
                  <a:srgbClr val="3E3D2D"/>
                </a:solidFill>
              </a:rPr>
              <a:t>Bandages &amp; wounds</a:t>
            </a:r>
          </a:p>
          <a:p>
            <a:pPr marL="315468" lvl="0" indent="-252374" defTabSz="841247">
              <a:defRPr sz="1800">
                <a:solidFill>
                  <a:srgbClr val="000000"/>
                </a:solidFill>
              </a:defRPr>
            </a:pPr>
            <a:r>
              <a:rPr sz="2208">
                <a:solidFill>
                  <a:srgbClr val="3E3D2D"/>
                </a:solidFill>
              </a:rPr>
              <a:t>Charting</a:t>
            </a:r>
          </a:p>
        </p:txBody>
      </p:sp>
      <p:sp>
        <p:nvSpPr>
          <p:cNvPr id="345" name="Shape 345"/>
          <p:cNvSpPr>
            <a:spLocks noGrp="1"/>
          </p:cNvSpPr>
          <p:nvPr>
            <p:ph type="sldNum" sz="quarter" idx="2"/>
          </p:nvPr>
        </p:nvSpPr>
        <p:spPr>
          <a:xfrm>
            <a:off x="8523596" y="6264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23</a:t>
            </a:fld>
            <a:endParaRPr sz="220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919777" y="609600"/>
            <a:ext cx="7024746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Operating Room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4419599" cy="4038600"/>
          </a:xfrm>
          <a:prstGeom prst="rect">
            <a:avLst/>
          </a:prstGeom>
        </p:spPr>
        <p:txBody>
          <a:bodyPr/>
          <a:lstStyle/>
          <a:p>
            <a:pPr marL="336042" lvl="0" indent="-268833" defTabSz="896111"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3E3D2D"/>
                </a:solidFill>
              </a:rPr>
              <a:t>Patient prep &amp; scrub</a:t>
            </a:r>
          </a:p>
          <a:p>
            <a:pPr marL="336042" lvl="0" indent="-268833" defTabSz="896111"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3E3D2D"/>
                </a:solidFill>
              </a:rPr>
              <a:t>Pre-meds &amp; anesthesia</a:t>
            </a:r>
          </a:p>
          <a:p>
            <a:pPr marL="336042" lvl="0" indent="-268833" defTabSz="896111"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3E3D2D"/>
                </a:solidFill>
              </a:rPr>
              <a:t>OR prep &amp; clean-up</a:t>
            </a:r>
          </a:p>
          <a:p>
            <a:pPr marL="336042" lvl="0" indent="-268833" defTabSz="896111"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3E3D2D"/>
                </a:solidFill>
              </a:rPr>
              <a:t>Scrubbing in</a:t>
            </a:r>
          </a:p>
          <a:p>
            <a:pPr marL="336042" lvl="0" indent="-268833" defTabSz="896111"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3E3D2D"/>
                </a:solidFill>
              </a:rPr>
              <a:t>Anesthesia maintenance</a:t>
            </a:r>
          </a:p>
          <a:p>
            <a:pPr marL="336042" lvl="0" indent="-268833" defTabSz="896111"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3E3D2D"/>
                </a:solidFill>
              </a:rPr>
              <a:t>Pack wrapping &amp; sterilization</a:t>
            </a:r>
          </a:p>
          <a:p>
            <a:pPr marL="336042" lvl="0" indent="-268833" defTabSz="896111"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3E3D2D"/>
                </a:solidFill>
              </a:rPr>
              <a:t>Recovery &amp; patient transfer</a:t>
            </a:r>
          </a:p>
          <a:p>
            <a:pPr marL="336042" lvl="0" indent="-268833" defTabSz="896111"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3E3D2D"/>
                </a:solidFill>
              </a:rPr>
              <a:t>Meds &amp; orders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172595" y="5981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24</a:t>
            </a:fld>
            <a:endParaRPr sz="2200"/>
          </a:p>
        </p:txBody>
      </p:sp>
      <p:sp>
        <p:nvSpPr>
          <p:cNvPr id="352" name="Shape 352"/>
          <p:cNvSpPr/>
          <p:nvPr/>
        </p:nvSpPr>
        <p:spPr>
          <a:xfrm>
            <a:off x="104147" y="6417921"/>
            <a:ext cx="9233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FF26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2700" b="1" dirty="0">
              <a:solidFill>
                <a:srgbClr val="FF2600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761999" y="432261"/>
            <a:ext cx="7024746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ICU &amp; Patient Ward</a:t>
            </a:r>
          </a:p>
        </p:txBody>
      </p:sp>
      <p:sp>
        <p:nvSpPr>
          <p:cNvPr id="357" name="Shape 357"/>
          <p:cNvSpPr>
            <a:spLocks noGrp="1"/>
          </p:cNvSpPr>
          <p:nvPr>
            <p:ph type="body" idx="1"/>
          </p:nvPr>
        </p:nvSpPr>
        <p:spPr>
          <a:xfrm>
            <a:off x="609601" y="1952105"/>
            <a:ext cx="4191001" cy="40386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Treatments &amp; monitoring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Nutritional therapy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DVM alerts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TLC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IV fluids, catheters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Sample collection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Transfusions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Physical therapy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Pain management</a:t>
            </a:r>
          </a:p>
        </p:txBody>
      </p:sp>
      <p:sp>
        <p:nvSpPr>
          <p:cNvPr id="359" name="Shape 359"/>
          <p:cNvSpPr>
            <a:spLocks noGrp="1"/>
          </p:cNvSpPr>
          <p:nvPr>
            <p:ph type="sldNum" sz="quarter" idx="2"/>
          </p:nvPr>
        </p:nvSpPr>
        <p:spPr>
          <a:xfrm>
            <a:off x="8226596" y="6020724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25</a:t>
            </a:fld>
            <a:endParaRPr sz="220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670720" y="533400"/>
            <a:ext cx="7186112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Office &amp; Hospital Management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620528" y="2226791"/>
            <a:ext cx="4123829" cy="3962401"/>
          </a:xfrm>
          <a:prstGeom prst="rect">
            <a:avLst/>
          </a:prstGeom>
        </p:spPr>
        <p:txBody>
          <a:bodyPr/>
          <a:lstStyle/>
          <a:p>
            <a:pPr marL="376961" lvl="0" indent="-310438" defTabSz="886968">
              <a:defRPr sz="1800">
                <a:solidFill>
                  <a:srgbClr val="000000"/>
                </a:solidFill>
              </a:defRPr>
            </a:pPr>
            <a:r>
              <a:rPr sz="2716">
                <a:solidFill>
                  <a:srgbClr val="3E3D2D"/>
                </a:solidFill>
              </a:rPr>
              <a:t>Medical supplies</a:t>
            </a:r>
          </a:p>
          <a:p>
            <a:pPr marL="376961" lvl="0" indent="-310438" defTabSz="886968">
              <a:defRPr sz="1800">
                <a:solidFill>
                  <a:srgbClr val="000000"/>
                </a:solidFill>
              </a:defRPr>
            </a:pPr>
            <a:r>
              <a:rPr sz="2716">
                <a:solidFill>
                  <a:srgbClr val="3E3D2D"/>
                </a:solidFill>
              </a:rPr>
              <a:t>Inventory control</a:t>
            </a:r>
          </a:p>
          <a:p>
            <a:pPr marL="376961" lvl="0" indent="-310438" defTabSz="886968">
              <a:defRPr sz="1800">
                <a:solidFill>
                  <a:srgbClr val="000000"/>
                </a:solidFill>
              </a:defRPr>
            </a:pPr>
            <a:r>
              <a:rPr sz="2716">
                <a:solidFill>
                  <a:srgbClr val="3E3D2D"/>
                </a:solidFill>
              </a:rPr>
              <a:t>Bookkeeping</a:t>
            </a:r>
          </a:p>
          <a:p>
            <a:pPr marL="376961" lvl="0" indent="-310438" defTabSz="886968">
              <a:defRPr sz="1800">
                <a:solidFill>
                  <a:srgbClr val="000000"/>
                </a:solidFill>
              </a:defRPr>
            </a:pPr>
            <a:r>
              <a:rPr sz="2716">
                <a:solidFill>
                  <a:srgbClr val="3E3D2D"/>
                </a:solidFill>
              </a:rPr>
              <a:t>Practice management</a:t>
            </a:r>
          </a:p>
          <a:p>
            <a:pPr marL="376961" lvl="0" indent="-310438" defTabSz="886968">
              <a:defRPr sz="1800">
                <a:solidFill>
                  <a:srgbClr val="000000"/>
                </a:solidFill>
              </a:defRPr>
            </a:pPr>
            <a:r>
              <a:rPr sz="2716">
                <a:solidFill>
                  <a:srgbClr val="3E3D2D"/>
                </a:solidFill>
              </a:rPr>
              <a:t>Staff supervision</a:t>
            </a:r>
          </a:p>
          <a:p>
            <a:pPr marL="376961" lvl="0" indent="-310438" defTabSz="886968">
              <a:defRPr sz="1800">
                <a:solidFill>
                  <a:srgbClr val="000000"/>
                </a:solidFill>
              </a:defRPr>
            </a:pPr>
            <a:r>
              <a:rPr sz="2716">
                <a:solidFill>
                  <a:srgbClr val="3E3D2D"/>
                </a:solidFill>
              </a:rPr>
              <a:t>Training</a:t>
            </a:r>
          </a:p>
          <a:p>
            <a:pPr marL="376961" lvl="0" indent="-310438" defTabSz="886968">
              <a:defRPr sz="1800">
                <a:solidFill>
                  <a:srgbClr val="000000"/>
                </a:solidFill>
              </a:defRPr>
            </a:pPr>
            <a:r>
              <a:rPr sz="2716">
                <a:solidFill>
                  <a:srgbClr val="3E3D2D"/>
                </a:solidFill>
              </a:rPr>
              <a:t>Conflict resolution (!)</a:t>
            </a:r>
          </a:p>
        </p:txBody>
      </p:sp>
      <p:sp>
        <p:nvSpPr>
          <p:cNvPr id="363" name="Shape 363"/>
          <p:cNvSpPr>
            <a:spLocks noGrp="1"/>
          </p:cNvSpPr>
          <p:nvPr>
            <p:ph type="sldNum" sz="quarter" idx="2"/>
          </p:nvPr>
        </p:nvSpPr>
        <p:spPr>
          <a:xfrm>
            <a:off x="8105095" y="5940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26</a:t>
            </a:fld>
            <a:endParaRPr sz="2200"/>
          </a:p>
        </p:txBody>
      </p:sp>
      <p:pic>
        <p:nvPicPr>
          <p:cNvPr id="36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9973" y="2182584"/>
            <a:ext cx="4233695" cy="2751903"/>
          </a:xfrm>
          <a:prstGeom prst="rect">
            <a:avLst/>
          </a:prstGeom>
          <a:ln>
            <a:solidFill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678989" y="-135000"/>
            <a:ext cx="7024746" cy="21706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94C600"/>
                </a:solidFill>
              </a:rPr>
              <a:t>Things a Technician </a:t>
            </a:r>
            <a:r>
              <a:rPr sz="3700" i="1">
                <a:solidFill>
                  <a:srgbClr val="94C600"/>
                </a:solidFill>
              </a:rPr>
              <a:t>CAN’T</a:t>
            </a:r>
            <a:r>
              <a:rPr sz="3700">
                <a:solidFill>
                  <a:srgbClr val="94C600"/>
                </a:solidFill>
              </a:rPr>
              <a:t> do…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idx="1"/>
          </p:nvPr>
        </p:nvSpPr>
        <p:spPr>
          <a:xfrm>
            <a:off x="619342" y="3124976"/>
            <a:ext cx="6777318" cy="453434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Surgery/Invasive dental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Diagnose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Prescribe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Initiate treatment (unless emergency)</a:t>
            </a:r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xfrm>
            <a:off x="8105095" y="5954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27</a:t>
            </a:fld>
            <a:endParaRPr sz="2200"/>
          </a:p>
        </p:txBody>
      </p:sp>
      <p:grpSp>
        <p:nvGrpSpPr>
          <p:cNvPr id="375" name="Group 375"/>
          <p:cNvGrpSpPr/>
          <p:nvPr/>
        </p:nvGrpSpPr>
        <p:grpSpPr>
          <a:xfrm>
            <a:off x="5232250" y="1816911"/>
            <a:ext cx="3331879" cy="2729465"/>
            <a:chOff x="-215900" y="-139700"/>
            <a:chExt cx="3331877" cy="2729464"/>
          </a:xfrm>
        </p:grpSpPr>
        <p:pic>
          <p:nvPicPr>
            <p:cNvPr id="374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00078" cy="2170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3" name="Picture 37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3331878" cy="27294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xfrm>
            <a:off x="1043492" y="533400"/>
            <a:ext cx="702474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What’s in a name?</a:t>
            </a:r>
          </a:p>
        </p:txBody>
      </p:sp>
      <p:sp>
        <p:nvSpPr>
          <p:cNvPr id="378" name="Shape 378"/>
          <p:cNvSpPr>
            <a:spLocks noGrp="1"/>
          </p:cNvSpPr>
          <p:nvPr>
            <p:ph type="body" idx="1"/>
          </p:nvPr>
        </p:nvSpPr>
        <p:spPr>
          <a:xfrm>
            <a:off x="1043491" y="1981200"/>
            <a:ext cx="6777319" cy="3886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 b="1" u="sng">
                <a:solidFill>
                  <a:srgbClr val="3E3D2D"/>
                </a:solidFill>
              </a:rPr>
              <a:t>Veterinarian</a:t>
            </a:r>
            <a:r>
              <a:rPr sz="2400">
                <a:solidFill>
                  <a:srgbClr val="3E3D2D"/>
                </a:solidFill>
              </a:rPr>
              <a:t> - DVM</a:t>
            </a:r>
          </a:p>
          <a:p>
            <a:pPr marL="640080" lvl="1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4 years graduate &amp; 4 years undergraduate</a:t>
            </a:r>
          </a:p>
          <a:p>
            <a:pPr marL="640080" lvl="1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Tested &amp;  licensed</a:t>
            </a:r>
          </a:p>
          <a:p>
            <a:pPr marL="640080" lvl="1" indent="-27432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Can be “board certified”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b="1" u="sng">
                <a:solidFill>
                  <a:srgbClr val="3E3D2D"/>
                </a:solidFill>
              </a:rPr>
              <a:t>Veterinarian Technician Specialist</a:t>
            </a:r>
            <a:r>
              <a:rPr sz="2400">
                <a:solidFill>
                  <a:srgbClr val="3E3D2D"/>
                </a:solidFill>
              </a:rPr>
              <a:t> (VTS)</a:t>
            </a:r>
            <a:endParaRPr sz="2400" u="sng">
              <a:solidFill>
                <a:srgbClr val="3E3D2D"/>
              </a:solidFill>
            </a:endParaRPr>
          </a:p>
          <a:p>
            <a:pPr marL="640080" lvl="1" indent="-27432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Signified with a VTS after the name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 b="1" u="sng">
                <a:solidFill>
                  <a:srgbClr val="3E3D2D"/>
                </a:solidFill>
              </a:rPr>
              <a:t>Veterinary Technologist</a:t>
            </a:r>
          </a:p>
          <a:p>
            <a:pPr marL="640080" lvl="1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Holds a 4-year degree in Veterinary Technology</a:t>
            </a:r>
          </a:p>
          <a:p>
            <a:pPr marL="640080" lvl="1" indent="-27432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Often holds positions of leadership</a:t>
            </a:r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8091596" y="5859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28</a:t>
            </a:fld>
            <a:endParaRPr sz="220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1043492" y="533400"/>
            <a:ext cx="702474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What’s in a name?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idx="1"/>
          </p:nvPr>
        </p:nvSpPr>
        <p:spPr>
          <a:xfrm>
            <a:off x="1043492" y="1981200"/>
            <a:ext cx="7186108" cy="42672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b="1" u="sng">
                <a:solidFill>
                  <a:srgbClr val="3E3D2D"/>
                </a:solidFill>
              </a:rPr>
              <a:t>Licensed Veterinary Technician (LVT)</a:t>
            </a:r>
            <a:endParaRPr sz="2200" b="1">
              <a:solidFill>
                <a:srgbClr val="3E3D2D"/>
              </a:solidFill>
            </a:endParaRPr>
          </a:p>
          <a:p>
            <a:pPr marL="640080" lvl="1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2-year degree in Veterinary Technology</a:t>
            </a:r>
          </a:p>
          <a:p>
            <a:pPr marL="640080" lvl="1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State &amp; nationally licensed</a:t>
            </a:r>
          </a:p>
          <a:p>
            <a:pPr marL="640080" lvl="1" indent="-27432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RVT vs LVT</a:t>
            </a:r>
          </a:p>
          <a:p>
            <a:pPr lvl="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b="1" u="sng">
                <a:solidFill>
                  <a:srgbClr val="3E3D2D"/>
                </a:solidFill>
              </a:rPr>
              <a:t>Veterinary Assistant</a:t>
            </a:r>
            <a:endParaRPr sz="2200" b="1">
              <a:solidFill>
                <a:srgbClr val="3E3D2D"/>
              </a:solidFill>
            </a:endParaRPr>
          </a:p>
          <a:p>
            <a:pPr marL="640080" lvl="1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Animal caregiver not in another category</a:t>
            </a:r>
          </a:p>
          <a:p>
            <a:pPr marL="640080" lvl="1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Assist techs and DVM’s</a:t>
            </a:r>
          </a:p>
          <a:p>
            <a:pPr marL="640080" lvl="1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Equivalent to a human Nurse’s Aide</a:t>
            </a:r>
          </a:p>
          <a:p>
            <a:pPr marL="640080" lvl="1" indent="-27432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Can be </a:t>
            </a:r>
            <a:r>
              <a:rPr sz="2000" b="1">
                <a:solidFill>
                  <a:srgbClr val="3E3D2D"/>
                </a:solidFill>
              </a:rPr>
              <a:t>CVA</a:t>
            </a:r>
            <a:endParaRPr sz="2000">
              <a:solidFill>
                <a:srgbClr val="3E3D2D"/>
              </a:solidFill>
            </a:endParaRPr>
          </a:p>
          <a:p>
            <a:pPr lvl="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200" b="1" u="sng">
                <a:solidFill>
                  <a:srgbClr val="3E3D2D"/>
                </a:solidFill>
              </a:rPr>
              <a:t>Laboratory Animal technicians &amp; technologists</a:t>
            </a:r>
            <a:endParaRPr sz="2200" b="1">
              <a:solidFill>
                <a:srgbClr val="3E3D2D"/>
              </a:solidFill>
            </a:endParaRPr>
          </a:p>
          <a:p>
            <a:pPr marL="640080" lvl="1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No degree requirement</a:t>
            </a:r>
          </a:p>
          <a:p>
            <a:pPr marL="640080" lvl="1" indent="-27432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Training &amp; 3 levels of exams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xfrm>
            <a:off x="8159095" y="5954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29</a:t>
            </a:fld>
            <a:endParaRPr sz="22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1142999" y="1447800"/>
            <a:ext cx="6777319" cy="4191000"/>
          </a:xfrm>
          <a:prstGeom prst="rect">
            <a:avLst/>
          </a:prstGeom>
        </p:spPr>
        <p:txBody>
          <a:bodyPr/>
          <a:lstStyle/>
          <a:p>
            <a:pPr marL="0" lvl="0" indent="6858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3E3D2D"/>
                </a:solidFill>
              </a:rPr>
              <a:t>I solemnly dedicate myself to aiding animals and society by providing excellent care and services for animals, by alleviating animal suffering, and by promoting public health.</a:t>
            </a:r>
            <a:endParaRPr sz="2200">
              <a:solidFill>
                <a:srgbClr val="3E3D2D"/>
              </a:solidFill>
            </a:endParaRPr>
          </a:p>
          <a:p>
            <a:pPr marL="0" lvl="0" indent="68580">
              <a:buSzTx/>
              <a:buNone/>
              <a:defRPr sz="1800">
                <a:solidFill>
                  <a:srgbClr val="000000"/>
                </a:solidFill>
              </a:defRPr>
            </a:pPr>
            <a:endParaRPr sz="2200" b="1">
              <a:solidFill>
                <a:srgbClr val="3E3D2D"/>
              </a:solidFill>
            </a:endParaRPr>
          </a:p>
          <a:p>
            <a:pPr marL="0" lvl="0" indent="6858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3E3D2D"/>
                </a:solidFill>
              </a:rPr>
              <a:t>I accept my obligations to practice my profession conscientiously and with sensitivity, adhering to the profession’s Code of Ethics and furthering my knowledge and competence through a commitment to lifelong learning.</a:t>
            </a:r>
            <a:endParaRPr sz="2200">
              <a:solidFill>
                <a:srgbClr val="3E3D2D"/>
              </a:solidFill>
            </a:endParaRPr>
          </a:p>
          <a:p>
            <a:pPr marL="0" lvl="0" indent="6858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 b="1">
                <a:solidFill>
                  <a:srgbClr val="3E3D2D"/>
                </a:solidFill>
              </a:rPr>
              <a:t>		- Veterinary Technician Oath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8159095" y="5950091"/>
            <a:ext cx="1332157" cy="4470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300"/>
            </a:lvl1pPr>
          </a:lstStyle>
          <a:p>
            <a:pPr lvl="0">
              <a:defRPr sz="1800"/>
            </a:pPr>
            <a:fld id="{86CB4B4D-7CA3-9044-876B-883B54F8677D}" type="slidenum">
              <a:rPr sz="2300"/>
              <a:t>3</a:t>
            </a:fld>
            <a:endParaRPr sz="230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1029636" y="813261"/>
            <a:ext cx="7024746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Trends in Veterinary Technology</a:t>
            </a:r>
          </a:p>
        </p:txBody>
      </p:sp>
      <p:sp>
        <p:nvSpPr>
          <p:cNvPr id="390" name="Shape 390"/>
          <p:cNvSpPr>
            <a:spLocks noGrp="1"/>
          </p:cNvSpPr>
          <p:nvPr>
            <p:ph type="body" idx="1"/>
          </p:nvPr>
        </p:nvSpPr>
        <p:spPr>
          <a:xfrm>
            <a:off x="6096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Specialties</a:t>
            </a: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Alternative medicine – massage, acupuncture, chiropractic</a:t>
            </a: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Large animal procedures</a:t>
            </a: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Pet hospice care</a:t>
            </a: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Relief vet tech services</a:t>
            </a: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Pet insurance-related coordination</a:t>
            </a:r>
          </a:p>
        </p:txBody>
      </p:sp>
      <p:pic>
        <p:nvPicPr>
          <p:cNvPr id="391" name="image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5607" y="2667000"/>
            <a:ext cx="3835401" cy="2579308"/>
          </a:xfrm>
          <a:prstGeom prst="rect">
            <a:avLst/>
          </a:prstGeom>
          <a:ln>
            <a:solidFill/>
          </a:ln>
        </p:spPr>
      </p:pic>
      <p:sp>
        <p:nvSpPr>
          <p:cNvPr id="392" name="Shape 392"/>
          <p:cNvSpPr>
            <a:spLocks noGrp="1"/>
          </p:cNvSpPr>
          <p:nvPr>
            <p:ph type="sldNum" sz="quarter" idx="2"/>
          </p:nvPr>
        </p:nvSpPr>
        <p:spPr>
          <a:xfrm>
            <a:off x="8105095" y="5957044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30</a:t>
            </a:fld>
            <a:endParaRPr sz="220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1043492" y="533400"/>
            <a:ext cx="702474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94C600"/>
                </a:solidFill>
              </a:rPr>
              <a:t>Important Organizations</a:t>
            </a:r>
          </a:p>
        </p:txBody>
      </p:sp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1069815" y="1676400"/>
            <a:ext cx="6777319" cy="47393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National Association of Veterinary Technicians in America </a:t>
            </a:r>
            <a:r>
              <a:rPr sz="2400" b="1" dirty="0">
                <a:solidFill>
                  <a:srgbClr val="3E3D2D"/>
                </a:solidFill>
              </a:rPr>
              <a:t>(NAVTA) </a:t>
            </a:r>
            <a:r>
              <a:rPr sz="2400" dirty="0">
                <a:solidFill>
                  <a:srgbClr val="3E3D2D"/>
                </a:solidFill>
              </a:rPr>
              <a:t>- </a:t>
            </a:r>
            <a:endParaRPr sz="2400" b="1" dirty="0">
              <a:solidFill>
                <a:srgbClr val="3E3D2D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3E3D2D"/>
                </a:solidFill>
              </a:rPr>
              <a:t>    </a:t>
            </a:r>
            <a:r>
              <a:rPr sz="2400" dirty="0">
                <a:solidFill>
                  <a:srgbClr val="3E3D2D"/>
                </a:solidFill>
              </a:rPr>
              <a:t>Primary professional association</a:t>
            </a:r>
            <a:endParaRPr sz="2200" dirty="0">
              <a:solidFill>
                <a:srgbClr val="3E3D2D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Committee on Veterinary Technician Education and Activities </a:t>
            </a:r>
            <a:r>
              <a:rPr sz="2400" b="1" dirty="0">
                <a:solidFill>
                  <a:srgbClr val="3E3D2D"/>
                </a:solidFill>
              </a:rPr>
              <a:t>(CVTEA) </a:t>
            </a:r>
            <a:r>
              <a:rPr sz="2400" dirty="0">
                <a:solidFill>
                  <a:srgbClr val="3E3D2D"/>
                </a:solidFill>
              </a:rPr>
              <a:t>- Accredits veterinary technician programs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American Association of Veterinary State Boards </a:t>
            </a:r>
            <a:r>
              <a:rPr sz="2400" b="1" dirty="0">
                <a:solidFill>
                  <a:srgbClr val="3E3D2D"/>
                </a:solidFill>
              </a:rPr>
              <a:t>(AAVSB) </a:t>
            </a:r>
            <a:r>
              <a:rPr sz="2400" dirty="0">
                <a:solidFill>
                  <a:srgbClr val="3E3D2D"/>
                </a:solidFill>
              </a:rPr>
              <a:t>– administers the VTNE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American Animal Hospital Association </a:t>
            </a:r>
            <a:r>
              <a:rPr sz="2400" b="1" dirty="0">
                <a:solidFill>
                  <a:srgbClr val="3E3D2D"/>
                </a:solidFill>
              </a:rPr>
              <a:t>(AAHA) </a:t>
            </a:r>
            <a:r>
              <a:rPr sz="2400" dirty="0">
                <a:solidFill>
                  <a:srgbClr val="3E3D2D"/>
                </a:solidFill>
              </a:rPr>
              <a:t>– accredits veterinary hospitals </a:t>
            </a:r>
            <a:endParaRPr lang="en-US" sz="2400" dirty="0" smtClean="0">
              <a:solidFill>
                <a:srgbClr val="3E3D2D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Texas Board of Veterinary Medical Examiners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(TBVME)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– issues and renews Texas licenses to Veterinary Technicians.</a:t>
            </a:r>
            <a:endParaRPr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6" name="Shape 396"/>
          <p:cNvSpPr>
            <a:spLocks noGrp="1"/>
          </p:cNvSpPr>
          <p:nvPr>
            <p:ph type="sldNum" sz="quarter" idx="2"/>
          </p:nvPr>
        </p:nvSpPr>
        <p:spPr>
          <a:xfrm>
            <a:off x="8078096" y="5981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31</a:t>
            </a:fld>
            <a:endParaRPr sz="220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Immediate- DVM who is within audible and visual range of patient and technician.</a:t>
            </a:r>
            <a:endParaRPr lang="en-US" dirty="0" smtClean="0"/>
          </a:p>
          <a:p>
            <a:r>
              <a:rPr lang="en-US" dirty="0" smtClean="0"/>
              <a:t>Direct- DVM who is physically present on the premises.</a:t>
            </a:r>
          </a:p>
          <a:p>
            <a:r>
              <a:rPr lang="en-US" dirty="0" smtClean="0"/>
              <a:t>General- DVM </a:t>
            </a:r>
            <a:r>
              <a:rPr lang="en-US" dirty="0" smtClean="0"/>
              <a:t>who is readily available to communicate.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696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1142999" y="1237394"/>
            <a:ext cx="6777319" cy="3508978"/>
          </a:xfrm>
          <a:prstGeom prst="rect">
            <a:avLst/>
          </a:prstGeom>
        </p:spPr>
        <p:txBody>
          <a:bodyPr/>
          <a:lstStyle>
            <a:lvl1pPr marL="0" indent="68580" algn="ctr">
              <a:spcBef>
                <a:spcPts val="900"/>
              </a:spcBef>
              <a:buSzTx/>
              <a:buNone/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E3D2D"/>
                </a:solidFill>
              </a:rPr>
              <a:t>Why would anybody want to be a Veterinary Technician?</a:t>
            </a:r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xfrm>
            <a:off x="8199596" y="5886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4</a:t>
            </a:fld>
            <a:endParaRPr sz="220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1011646" y="457200"/>
            <a:ext cx="7024746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Being a Veterinary Technician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1011646" y="1905000"/>
            <a:ext cx="6777319" cy="4038600"/>
          </a:xfrm>
          <a:prstGeom prst="rect">
            <a:avLst/>
          </a:prstGeom>
        </p:spPr>
        <p:txBody>
          <a:bodyPr/>
          <a:lstStyle/>
          <a:p>
            <a:pPr marL="332613" lvl="0" indent="-266090" defTabSz="886968">
              <a:defRPr sz="1800">
                <a:solidFill>
                  <a:srgbClr val="000000"/>
                </a:solidFill>
              </a:defRPr>
            </a:pPr>
            <a:r>
              <a:rPr sz="2134" dirty="0">
                <a:solidFill>
                  <a:srgbClr val="3E3D2D"/>
                </a:solidFill>
              </a:rPr>
              <a:t>An </a:t>
            </a:r>
            <a:r>
              <a:rPr sz="2134" u="sng" dirty="0">
                <a:solidFill>
                  <a:srgbClr val="3E3D2D"/>
                </a:solidFill>
              </a:rPr>
              <a:t>essential</a:t>
            </a:r>
            <a:r>
              <a:rPr sz="2134" dirty="0">
                <a:solidFill>
                  <a:srgbClr val="3E3D2D"/>
                </a:solidFill>
              </a:rPr>
              <a:t> part of the health care team</a:t>
            </a:r>
          </a:p>
          <a:p>
            <a:pPr marL="620877" lvl="1" indent="-266090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 dirty="0">
                <a:solidFill>
                  <a:srgbClr val="3E3D2D"/>
                </a:solidFill>
              </a:rPr>
              <a:t>“Eyes &amp; ears”</a:t>
            </a:r>
          </a:p>
          <a:p>
            <a:pPr marL="620877" lvl="1" indent="-266090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 dirty="0">
                <a:solidFill>
                  <a:srgbClr val="3E3D2D"/>
                </a:solidFill>
              </a:rPr>
              <a:t>Gathers clinical information</a:t>
            </a:r>
          </a:p>
          <a:p>
            <a:pPr marL="620877" lvl="1" indent="-266090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 dirty="0">
                <a:solidFill>
                  <a:srgbClr val="3E3D2D"/>
                </a:solidFill>
              </a:rPr>
              <a:t>Analyzes data</a:t>
            </a:r>
          </a:p>
          <a:p>
            <a:pPr marL="620877" lvl="1" indent="-266090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 dirty="0">
                <a:solidFill>
                  <a:srgbClr val="3E3D2D"/>
                </a:solidFill>
              </a:rPr>
              <a:t>Generates a nursing plan</a:t>
            </a:r>
          </a:p>
          <a:p>
            <a:pPr marL="332613" lvl="0" indent="-266090" defTabSz="886968">
              <a:defRPr sz="1800">
                <a:solidFill>
                  <a:srgbClr val="000000"/>
                </a:solidFill>
              </a:defRPr>
            </a:pPr>
            <a:r>
              <a:rPr sz="2134" dirty="0">
                <a:solidFill>
                  <a:srgbClr val="3E3D2D"/>
                </a:solidFill>
              </a:rPr>
              <a:t>Carries out DVM orders</a:t>
            </a:r>
          </a:p>
          <a:p>
            <a:pPr marL="620877" lvl="1" indent="-266090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 b="1" dirty="0">
                <a:solidFill>
                  <a:srgbClr val="3E3D2D"/>
                </a:solidFill>
              </a:rPr>
              <a:t>Unable to </a:t>
            </a:r>
            <a:r>
              <a:rPr sz="1940" b="1" dirty="0" err="1">
                <a:solidFill>
                  <a:srgbClr val="3E3D2D"/>
                </a:solidFill>
              </a:rPr>
              <a:t>prognose</a:t>
            </a:r>
            <a:r>
              <a:rPr sz="1940" b="1" dirty="0">
                <a:solidFill>
                  <a:srgbClr val="3E3D2D"/>
                </a:solidFill>
              </a:rPr>
              <a:t>, diagnose, attest to health, prescribe medications, or perform surgery</a:t>
            </a:r>
          </a:p>
          <a:p>
            <a:pPr marL="332613" lvl="0" indent="-266090" defTabSz="886968">
              <a:defRPr sz="1800">
                <a:solidFill>
                  <a:srgbClr val="000000"/>
                </a:solidFill>
              </a:defRPr>
            </a:pPr>
            <a:r>
              <a:rPr sz="2134" dirty="0">
                <a:solidFill>
                  <a:srgbClr val="3E3D2D"/>
                </a:solidFill>
              </a:rPr>
              <a:t>More expectations than human nursing</a:t>
            </a:r>
          </a:p>
          <a:p>
            <a:pPr marL="620877" lvl="1" indent="-266090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 dirty="0">
                <a:solidFill>
                  <a:srgbClr val="3E3D2D"/>
                </a:solidFill>
              </a:rPr>
              <a:t>Radiologist, lab technician, anesthetist, scrub nurse, etc.</a:t>
            </a:r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xfrm>
            <a:off x="8226596" y="5954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5</a:t>
            </a:fld>
            <a:endParaRPr sz="22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011646" y="457200"/>
            <a:ext cx="7024746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Being a Veterinary Technician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838200" y="1905000"/>
            <a:ext cx="4855753" cy="4038600"/>
          </a:xfrm>
          <a:prstGeom prst="rect">
            <a:avLst/>
          </a:prstGeom>
        </p:spPr>
        <p:txBody>
          <a:bodyPr/>
          <a:lstStyle/>
          <a:p>
            <a:pPr marL="388620" lvl="0" indent="-3200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Works with a variety of species</a:t>
            </a:r>
          </a:p>
          <a:p>
            <a:pPr marL="388620" lvl="0" indent="-3200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Mirrors human medicine</a:t>
            </a: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E3D2D"/>
                </a:solidFill>
              </a:rPr>
              <a:t>Treatments, imaging, technology</a:t>
            </a:r>
            <a:endParaRPr sz="2200">
              <a:solidFill>
                <a:srgbClr val="3E3D2D"/>
              </a:solidFill>
            </a:endParaRPr>
          </a:p>
          <a:p>
            <a:pPr marL="388620" lvl="0" indent="-3200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Uses critical thinking every day</a:t>
            </a:r>
          </a:p>
          <a:p>
            <a:pPr marL="388620" lvl="0" indent="-3200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3D2D"/>
                </a:solidFill>
              </a:rPr>
              <a:t>More exposure than ever before – TV, etc. </a:t>
            </a:r>
          </a:p>
        </p:txBody>
      </p:sp>
      <p:pic>
        <p:nvPicPr>
          <p:cNvPr id="247" name="image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3253" y="2503054"/>
            <a:ext cx="2329793" cy="2329793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8253596" y="5981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6</a:t>
            </a:fld>
            <a:endParaRPr sz="220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762894" y="381000"/>
            <a:ext cx="7338512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History of Veterinary Technology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1003150" y="1752600"/>
            <a:ext cx="6858001" cy="43434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Early 1960’s: 1</a:t>
            </a:r>
            <a:r>
              <a:rPr sz="2400" baseline="30000" dirty="0">
                <a:solidFill>
                  <a:srgbClr val="3E3D2D"/>
                </a:solidFill>
              </a:rPr>
              <a:t>st</a:t>
            </a:r>
            <a:r>
              <a:rPr sz="2400" dirty="0">
                <a:solidFill>
                  <a:srgbClr val="3E3D2D"/>
                </a:solidFill>
              </a:rPr>
              <a:t> formal university program</a:t>
            </a:r>
          </a:p>
          <a:p>
            <a:pPr lvl="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“Father of Veterinary Technology” – </a:t>
            </a:r>
            <a:r>
              <a:rPr sz="2400" b="1" dirty="0">
                <a:solidFill>
                  <a:srgbClr val="3E3D2D"/>
                </a:solidFill>
              </a:rPr>
              <a:t>Walter E. Collins, DVM</a:t>
            </a: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1989: Veterinary Technician title created</a:t>
            </a:r>
          </a:p>
          <a:p>
            <a:pPr marL="640080" lvl="1" indent="-274320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Previous: Animal Health Technician</a:t>
            </a:r>
          </a:p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3E3D2D"/>
                </a:solidFill>
              </a:rPr>
              <a:t>Current AVMA-Accredited program stats:</a:t>
            </a:r>
          </a:p>
          <a:p>
            <a:pPr marL="640080" lvl="1" indent="-27432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Total Number of Programs: </a:t>
            </a:r>
            <a:r>
              <a:rPr sz="2200" dirty="0">
                <a:solidFill>
                  <a:srgbClr val="FF40FF"/>
                </a:solidFill>
              </a:rPr>
              <a:t>221</a:t>
            </a:r>
          </a:p>
          <a:p>
            <a:pPr marL="640080" lvl="1" indent="-27432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Number offering 4yr degree: 22</a:t>
            </a:r>
          </a:p>
          <a:p>
            <a:pPr marL="640080" lvl="1" indent="-27432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3E3D2D"/>
                </a:solidFill>
              </a:rPr>
              <a:t>Number offering distance learning: </a:t>
            </a:r>
            <a:r>
              <a:rPr sz="2200" dirty="0">
                <a:solidFill>
                  <a:srgbClr val="FF40FF"/>
                </a:solidFill>
              </a:rPr>
              <a:t>9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xfrm>
            <a:off x="8105095" y="59813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7</a:t>
            </a:fld>
            <a:endParaRPr sz="220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686694" y="381000"/>
            <a:ext cx="7490912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94C600"/>
                </a:solidFill>
              </a:rPr>
              <a:t>Working as an LVT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762447" y="1752600"/>
            <a:ext cx="7339405" cy="4267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Private practice</a:t>
            </a:r>
          </a:p>
          <a:p>
            <a:pPr marL="640080" lvl="1" indent="-27432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Companion animal, large animal, mixed</a:t>
            </a:r>
          </a:p>
          <a:p>
            <a:pPr marL="640080" lvl="1" indent="-27432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Specialty, referral, day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Zoos &amp; Aquariums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Wildlife rehabilitation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Research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Sales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Entrepreneurship</a:t>
            </a:r>
          </a:p>
          <a:p>
            <a:pPr marL="640080" lvl="1" indent="-27432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3D2D"/>
                </a:solidFill>
              </a:rPr>
              <a:t>Kennels &amp; pet-sitting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Teachers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E3D2D"/>
                </a:solidFill>
              </a:rPr>
              <a:t>Other – artists, behavior consultants, etc.</a:t>
            </a:r>
          </a:p>
        </p:txBody>
      </p:sp>
      <p:pic>
        <p:nvPicPr>
          <p:cNvPr id="260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2743200"/>
            <a:ext cx="2956561" cy="2334126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xfrm>
            <a:off x="8118595" y="5913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8</a:t>
            </a:fld>
            <a:endParaRPr sz="220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685799" y="533400"/>
            <a:ext cx="7024746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C600"/>
                </a:solidFill>
              </a:rPr>
              <a:t>Employment/Salary Prospects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643689" y="1998177"/>
            <a:ext cx="7856622" cy="3886201"/>
          </a:xfrm>
          <a:prstGeom prst="rect">
            <a:avLst/>
          </a:prstGeom>
        </p:spPr>
        <p:txBody>
          <a:bodyPr/>
          <a:lstStyle/>
          <a:p>
            <a:pPr marL="291465" lvl="0" indent="-233172" defTabSz="7772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3E3D2D"/>
                </a:solidFill>
              </a:rPr>
              <a:t>Shortages in Vet Techs nationwide</a:t>
            </a:r>
          </a:p>
          <a:p>
            <a:pPr marL="544068" lvl="1" indent="-233172" defTabSz="7772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3E3D2D"/>
                </a:solidFill>
              </a:rPr>
              <a:t>Job opportunities expected to grow 52% from 2010-2020</a:t>
            </a:r>
          </a:p>
          <a:p>
            <a:pPr marL="291465" lvl="0" indent="-233172" defTabSz="7772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3E3D2D"/>
                </a:solidFill>
              </a:rPr>
              <a:t>Salaries vary based on expertise</a:t>
            </a:r>
          </a:p>
          <a:p>
            <a:pPr marL="544068" lvl="1" indent="-233172" defTabSz="7772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870">
                <a:solidFill>
                  <a:srgbClr val="3E3D2D"/>
                </a:solidFill>
              </a:rPr>
              <a:t>US BLS average in 2014: </a:t>
            </a:r>
            <a:r>
              <a:rPr sz="1870">
                <a:solidFill>
                  <a:srgbClr val="FF40FF"/>
                </a:solidFill>
              </a:rPr>
              <a:t>$32,350</a:t>
            </a:r>
            <a:endParaRPr sz="1870">
              <a:solidFill>
                <a:srgbClr val="3E3D2D"/>
              </a:solidFill>
            </a:endParaRPr>
          </a:p>
          <a:p>
            <a:pPr marL="544068" lvl="1" indent="-233172" defTabSz="7772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870">
                <a:solidFill>
                  <a:srgbClr val="3E3D2D"/>
                </a:solidFill>
              </a:rPr>
              <a:t>Impacts salary: location, experience, field</a:t>
            </a:r>
          </a:p>
          <a:p>
            <a:pPr marL="777240" lvl="2" indent="-194310" defTabSz="7772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E3D2D"/>
                </a:solidFill>
              </a:rPr>
              <a:t>Metropolitan setting w/mgmt: $43-65,000</a:t>
            </a:r>
          </a:p>
          <a:p>
            <a:pPr marL="777240" lvl="2" indent="-194310" defTabSz="7772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E3D2D"/>
                </a:solidFill>
              </a:rPr>
              <a:t>Specialists in large practices: $45-90,000</a:t>
            </a:r>
          </a:p>
          <a:p>
            <a:pPr marL="544068" lvl="1" indent="-233172" defTabSz="7772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870">
                <a:solidFill>
                  <a:srgbClr val="3E3D2D"/>
                </a:solidFill>
              </a:rPr>
              <a:t>Lowest annual salary in mixed practices</a:t>
            </a:r>
          </a:p>
          <a:p>
            <a:pPr marL="291465" lvl="0" indent="-233172" defTabSz="7772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3E3D2D"/>
                </a:solidFill>
              </a:rPr>
              <a:t>High attrition</a:t>
            </a:r>
          </a:p>
          <a:p>
            <a:pPr marL="544068" lvl="1" indent="-233172" defTabSz="777240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870">
                <a:solidFill>
                  <a:srgbClr val="3E3D2D"/>
                </a:solidFill>
              </a:rPr>
              <a:t>Usually lack of appreciation, underutilization, low pay, lack of advancement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8064596" y="5913883"/>
            <a:ext cx="1332157" cy="434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200"/>
              <a:t>9</a:t>
            </a:fld>
            <a:endParaRPr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94C600"/>
          </a:solidFill>
          <a:prstDash val="solid"/>
          <a:beve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94C60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94C600"/>
          </a:solidFill>
          <a:prstDash val="solid"/>
          <a:beve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94C60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1215</Words>
  <Application>Microsoft Office PowerPoint</Application>
  <PresentationFormat>On-screen Show (4:3)</PresentationFormat>
  <Paragraphs>295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Helvetica Neue</vt:lpstr>
      <vt:lpstr>Wingdings 2</vt:lpstr>
      <vt:lpstr>Default</vt:lpstr>
      <vt:lpstr>Introduction to Veterinary Technology</vt:lpstr>
      <vt:lpstr>Learning Objectives</vt:lpstr>
      <vt:lpstr>PowerPoint Presentation</vt:lpstr>
      <vt:lpstr>PowerPoint Presentation</vt:lpstr>
      <vt:lpstr>Being a Veterinary Technician</vt:lpstr>
      <vt:lpstr>Being a Veterinary Technician</vt:lpstr>
      <vt:lpstr>History of Veterinary Technology</vt:lpstr>
      <vt:lpstr>Working as an LVT</vt:lpstr>
      <vt:lpstr>Employment/Salary Prospects</vt:lpstr>
      <vt:lpstr>PowerPoint Presentation</vt:lpstr>
      <vt:lpstr>Pet Ownership</vt:lpstr>
      <vt:lpstr>Veterinary Technology Education</vt:lpstr>
      <vt:lpstr>Veterinary Technician National Exam</vt:lpstr>
      <vt:lpstr>VTNE Exam Blueprint</vt:lpstr>
      <vt:lpstr>Veterinary Technician Specialties</vt:lpstr>
      <vt:lpstr>Specialty Requirements</vt:lpstr>
      <vt:lpstr>Video: A Day in the Life of a Vet Tech</vt:lpstr>
      <vt:lpstr>Veterinary Technician Responsibilities</vt:lpstr>
      <vt:lpstr>Reception</vt:lpstr>
      <vt:lpstr>Exam Rooms/Outpatient Care</vt:lpstr>
      <vt:lpstr>Laboratory/Pharmacy</vt:lpstr>
      <vt:lpstr>Radiology &amp; Special Imaging</vt:lpstr>
      <vt:lpstr>Treatment Area</vt:lpstr>
      <vt:lpstr>Operating Room</vt:lpstr>
      <vt:lpstr>ICU &amp; Patient Ward</vt:lpstr>
      <vt:lpstr>Office &amp; Hospital Management</vt:lpstr>
      <vt:lpstr>Things a Technician CAN’T do…</vt:lpstr>
      <vt:lpstr>What’s in a name?</vt:lpstr>
      <vt:lpstr>What’s in a name?</vt:lpstr>
      <vt:lpstr>Trends in Veterinary Technology</vt:lpstr>
      <vt:lpstr>Important Organizations</vt:lpstr>
      <vt:lpstr>Supervision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Veterinary Technology</dc:title>
  <cp:lastModifiedBy>Trisha Hanka</cp:lastModifiedBy>
  <cp:revision>11</cp:revision>
  <dcterms:modified xsi:type="dcterms:W3CDTF">2015-10-27T22:17:26Z</dcterms:modified>
</cp:coreProperties>
</file>